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70" r:id="rId3"/>
    <p:sldId id="363" r:id="rId4"/>
    <p:sldId id="289" r:id="rId5"/>
    <p:sldId id="340" r:id="rId6"/>
    <p:sldId id="321" r:id="rId7"/>
    <p:sldId id="355" r:id="rId8"/>
    <p:sldId id="342" r:id="rId9"/>
    <p:sldId id="341" r:id="rId10"/>
    <p:sldId id="322" r:id="rId11"/>
    <p:sldId id="287" r:id="rId12"/>
    <p:sldId id="288" r:id="rId13"/>
    <p:sldId id="344" r:id="rId14"/>
    <p:sldId id="356" r:id="rId15"/>
    <p:sldId id="357" r:id="rId16"/>
    <p:sldId id="365" r:id="rId17"/>
    <p:sldId id="358" r:id="rId18"/>
    <p:sldId id="293" r:id="rId19"/>
    <p:sldId id="294" r:id="rId20"/>
    <p:sldId id="323" r:id="rId21"/>
    <p:sldId id="345" r:id="rId22"/>
    <p:sldId id="359" r:id="rId23"/>
    <p:sldId id="325" r:id="rId24"/>
    <p:sldId id="343" r:id="rId25"/>
    <p:sldId id="326" r:id="rId26"/>
    <p:sldId id="361" r:id="rId27"/>
    <p:sldId id="349" r:id="rId28"/>
    <p:sldId id="367" r:id="rId29"/>
    <p:sldId id="369" r:id="rId30"/>
    <p:sldId id="366" r:id="rId31"/>
    <p:sldId id="331" r:id="rId32"/>
    <p:sldId id="295" r:id="rId33"/>
    <p:sldId id="346" r:id="rId34"/>
    <p:sldId id="350" r:id="rId35"/>
    <p:sldId id="327" r:id="rId36"/>
    <p:sldId id="371"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QQ" initials="QQ" lastIdx="2" clrIdx="0">
    <p:extLst>
      <p:ext uri="{19B8F6BF-5375-455C-9EA6-DF929625EA0E}">
        <p15:presenceInfo xmlns:p15="http://schemas.microsoft.com/office/powerpoint/2012/main" userId="63b28e66a1f048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006600"/>
    <a:srgbClr val="BCC46C"/>
    <a:srgbClr val="FFEBFF"/>
    <a:srgbClr val="85DFFF"/>
    <a:srgbClr val="800080"/>
    <a:srgbClr val="4D85B3"/>
    <a:srgbClr val="4B8FB5"/>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7" autoAdjust="0"/>
    <p:restoredTop sz="94660"/>
  </p:normalViewPr>
  <p:slideViewPr>
    <p:cSldViewPr snapToGrid="0">
      <p:cViewPr varScale="1">
        <p:scale>
          <a:sx n="86" d="100"/>
          <a:sy n="86" d="100"/>
        </p:scale>
        <p:origin x="56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p:cNvSpPr>
            <a:spLocks noGrp="1"/>
          </p:cNvSpPr>
          <p:nvPr>
            <p:ph type="dt" sz="half" idx="10"/>
          </p:nvPr>
        </p:nvSpPr>
        <p:spPr/>
        <p:txBody>
          <a:bodyPr/>
          <a:lstStyle/>
          <a:p>
            <a:fld id="{FCC9CE91-7445-4595-BAD2-A33D87A38EF8}" type="datetimeFigureOut">
              <a:rPr lang="de-DE" smtClean="0"/>
              <a:t>29.06.2026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380844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FCC9CE91-7445-4595-BAD2-A33D87A38EF8}" type="datetimeFigureOut">
              <a:rPr lang="de-DE" smtClean="0"/>
              <a:t>29.06.2026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176155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FCC9CE91-7445-4595-BAD2-A33D87A38EF8}" type="datetimeFigureOut">
              <a:rPr lang="de-DE" smtClean="0"/>
              <a:t>29.06.2026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2233515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74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FCC9CE91-7445-4595-BAD2-A33D87A38EF8}" type="datetimeFigureOut">
              <a:rPr lang="de-DE" smtClean="0"/>
              <a:t>29.06.2026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1040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C9CE91-7445-4595-BAD2-A33D87A38EF8}" type="datetimeFigureOut">
              <a:rPr lang="de-DE" smtClean="0"/>
              <a:t>29.06.2026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405435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p:cNvSpPr>
            <a:spLocks noGrp="1"/>
          </p:cNvSpPr>
          <p:nvPr>
            <p:ph type="dt" sz="half" idx="10"/>
          </p:nvPr>
        </p:nvSpPr>
        <p:spPr/>
        <p:txBody>
          <a:bodyPr/>
          <a:lstStyle/>
          <a:p>
            <a:fld id="{FCC9CE91-7445-4595-BAD2-A33D87A38EF8}" type="datetimeFigureOut">
              <a:rPr lang="de-DE" smtClean="0"/>
              <a:t>29.06.2026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238977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p:cNvSpPr>
            <a:spLocks noGrp="1"/>
          </p:cNvSpPr>
          <p:nvPr>
            <p:ph type="dt" sz="half" idx="10"/>
          </p:nvPr>
        </p:nvSpPr>
        <p:spPr/>
        <p:txBody>
          <a:bodyPr/>
          <a:lstStyle/>
          <a:p>
            <a:fld id="{FCC9CE91-7445-4595-BAD2-A33D87A38EF8}" type="datetimeFigureOut">
              <a:rPr lang="de-DE" smtClean="0"/>
              <a:t>29.06.2026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254312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fld id="{FCC9CE91-7445-4595-BAD2-A33D87A38EF8}" type="datetimeFigureOut">
              <a:rPr lang="de-DE" smtClean="0"/>
              <a:t>29.06.2026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222009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9CE91-7445-4595-BAD2-A33D87A38EF8}" type="datetimeFigureOut">
              <a:rPr lang="de-DE" smtClean="0"/>
              <a:t>29.06.2026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382235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C9CE91-7445-4595-BAD2-A33D87A38EF8}" type="datetimeFigureOut">
              <a:rPr lang="de-DE" smtClean="0"/>
              <a:t>29.06.2026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275719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C9CE91-7445-4595-BAD2-A33D87A38EF8}" type="datetimeFigureOut">
              <a:rPr lang="de-DE" smtClean="0"/>
              <a:t>29.06.2026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161171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9CE91-7445-4595-BAD2-A33D87A38EF8}" type="datetimeFigureOut">
              <a:rPr lang="de-DE" smtClean="0"/>
              <a:t>29.06.2026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213EA-9E7B-4E0A-919E-4E84730CADBA}" type="slidenum">
              <a:rPr lang="de-DE" smtClean="0"/>
              <a:t>‹#›</a:t>
            </a:fld>
            <a:endParaRPr lang="de-DE"/>
          </a:p>
        </p:txBody>
      </p:sp>
    </p:spTree>
    <p:extLst>
      <p:ext uri="{BB962C8B-B14F-4D97-AF65-F5344CB8AC3E}">
        <p14:creationId xmlns:p14="http://schemas.microsoft.com/office/powerpoint/2010/main" val="404355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Several%20selffertilizing%20species.docx"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jpeg"/><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Heterozygosity-does-not-show-panmictic-index.docx"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Heterozygosity-does-not-show-panmictic-index.docx"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only%20the%20ibd%20homoz%20is%20inbred%20relevant%20table.docx"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only%20the%20ibd%20homoz%20is%20inbred%20relevant%20table.docx"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only%20the%20ibd%20homoz%20is%20inbred%20relevant%20table.docx"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2.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1" y="96000"/>
            <a:ext cx="12035972" cy="22055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839967" y="171398"/>
            <a:ext cx="6247213"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GB" sz="2400" dirty="0"/>
              <a:t>https://www.uni-goettingen.de/en/48115.html</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9" y="2404867"/>
            <a:ext cx="12000000" cy="10440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11280808" y="6365558"/>
            <a:ext cx="911194"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a:t>
            </a:fld>
            <a:endParaRPr lang="en-US" sz="2400" dirty="0">
              <a:latin typeface="Arial" panose="020B0604020202020204" pitchFamily="34" charset="0"/>
              <a:cs typeface="Arial" panose="020B0604020202020204" pitchFamily="34" charset="0"/>
            </a:endParaRPr>
          </a:p>
        </p:txBody>
      </p:sp>
      <p:sp>
        <p:nvSpPr>
          <p:cNvPr id="3" name="Textfeld 2"/>
          <p:cNvSpPr txBox="1"/>
          <p:nvPr/>
        </p:nvSpPr>
        <p:spPr>
          <a:xfrm>
            <a:off x="77302" y="5946390"/>
            <a:ext cx="4765042"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sz="2400" dirty="0">
                <a:latin typeface="Arial" panose="020B0604020202020204" pitchFamily="34" charset="0"/>
                <a:cs typeface="Arial" panose="020B0604020202020204" pitchFamily="34" charset="0"/>
              </a:rPr>
              <a:t>PopGen_Ch-3</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Population Genetics; Inbreeding</a:t>
            </a:r>
          </a:p>
        </p:txBody>
      </p:sp>
      <p:sp>
        <p:nvSpPr>
          <p:cNvPr id="7" name="TextBox 6">
            <a:extLst>
              <a:ext uri="{FF2B5EF4-FFF2-40B4-BE49-F238E27FC236}">
                <a16:creationId xmlns:a16="http://schemas.microsoft.com/office/drawing/2014/main" id="{05C5BF7B-8EA8-4941-BBB8-3949654FD7FE}"/>
              </a:ext>
            </a:extLst>
          </p:cNvPr>
          <p:cNvSpPr txBox="1"/>
          <p:nvPr/>
        </p:nvSpPr>
        <p:spPr>
          <a:xfrm>
            <a:off x="86149" y="3510920"/>
            <a:ext cx="12019702" cy="181588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rgbClr val="3366CC"/>
                </a:solidFill>
                <a:latin typeface="Arial" panose="020B0604020202020204" pitchFamily="34" charset="0"/>
                <a:cs typeface="Arial" panose="020B0604020202020204" pitchFamily="34" charset="0"/>
              </a:rPr>
              <a:t>Unless I explicitly state otherwise, images and cartoons are created using </a:t>
            </a:r>
            <a:r>
              <a:rPr lang="en-GB" sz="1600" dirty="0" err="1">
                <a:solidFill>
                  <a:srgbClr val="3366CC"/>
                </a:solidFill>
                <a:latin typeface="Arial" panose="020B0604020202020204" pitchFamily="34" charset="0"/>
                <a:cs typeface="Arial" panose="020B0604020202020204" pitchFamily="34" charset="0"/>
              </a:rPr>
              <a:t>ChatGPT</a:t>
            </a:r>
            <a:r>
              <a:rPr lang="en-GB" sz="1600" dirty="0">
                <a:solidFill>
                  <a:srgbClr val="3366CC"/>
                </a:solidFill>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You may use this material free of charge under the terms of the CC BY license. This requires that you provide appropriate attribution to the author: </a:t>
            </a:r>
            <a:r>
              <a:rPr lang="en-GB" sz="1600" b="1" dirty="0">
                <a:latin typeface="Arial" panose="020B0604020202020204" pitchFamily="34" charset="0"/>
                <a:cs typeface="Arial" panose="020B0604020202020204" pitchFamily="34" charset="0"/>
              </a:rPr>
              <a:t>W. Link, University of </a:t>
            </a:r>
            <a:r>
              <a:rPr lang="en-GB" sz="1600" b="1" dirty="0" err="1">
                <a:latin typeface="Arial" panose="020B0604020202020204" pitchFamily="34" charset="0"/>
                <a:cs typeface="Arial" panose="020B0604020202020204" pitchFamily="34" charset="0"/>
              </a:rPr>
              <a:t>Goettingen</a:t>
            </a:r>
            <a:r>
              <a:rPr lang="en-GB" sz="1600" b="1" dirty="0">
                <a:latin typeface="Arial" panose="020B0604020202020204" pitchFamily="34" charset="0"/>
                <a:cs typeface="Arial" panose="020B0604020202020204" pitchFamily="34" charset="0"/>
              </a:rPr>
              <a:t>, Germany</a:t>
            </a:r>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In a few cases, individual images, photographs, or similar material may be subject to a more restrictive Creative Commons license. Where this applies, it is explicitly indicated, and you must comply with the stated license terms for those items.</a:t>
            </a:r>
          </a:p>
          <a:p>
            <a:r>
              <a:rPr lang="en-GB" sz="1600" dirty="0">
                <a:latin typeface="Arial" panose="020B0604020202020204" pitchFamily="34" charset="0"/>
                <a:cs typeface="Arial" panose="020B0604020202020204" pitchFamily="34" charset="0"/>
              </a:rPr>
              <a:t>Please check the license information carefully before reuse. Responsibility for complying with the applicable license terms rests entirely with you.</a:t>
            </a:r>
            <a:endParaRPr lang="en-GB" dirty="0">
              <a:solidFill>
                <a:srgbClr val="3366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131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691" y="679945"/>
            <a:ext cx="11903321" cy="2585323"/>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GB" dirty="0">
                <a:latin typeface="Arial" panose="020B0604020202020204" pitchFamily="34" charset="0"/>
                <a:cs typeface="Arial" panose="020B0604020202020204" pitchFamily="34" charset="0"/>
              </a:rPr>
              <a:t>Per generation of self-fertilization, the extent of heterozygosity is halved (no Selection no Mutation no Drift).</a:t>
            </a:r>
          </a:p>
          <a:p>
            <a:pPr>
              <a:defRPr/>
            </a:pPr>
            <a:r>
              <a:rPr lang="en-GB" dirty="0">
                <a:latin typeface="Arial" panose="020B0604020202020204" pitchFamily="34" charset="0"/>
                <a:cs typeface="Arial" panose="020B0604020202020204" pitchFamily="34" charset="0"/>
              </a:rPr>
              <a:t>For un-linked loci, this happens per locus (</a:t>
            </a:r>
            <a:r>
              <a:rPr lang="en-GB" dirty="0">
                <a:solidFill>
                  <a:schemeClr val="tx1">
                    <a:lumMod val="50000"/>
                    <a:lumOff val="50000"/>
                  </a:schemeClr>
                </a:solidFill>
                <a:latin typeface="Arial" panose="020B0604020202020204" pitchFamily="34" charset="0"/>
                <a:cs typeface="Arial" panose="020B0604020202020204" pitchFamily="34" charset="0"/>
              </a:rPr>
              <a:t>otherwise for groups-of-loci; i.e., for haplotypes</a:t>
            </a:r>
            <a:r>
              <a:rPr lang="en-GB" dirty="0">
                <a:latin typeface="Arial" panose="020B0604020202020204" pitchFamily="34" charset="0"/>
                <a:cs typeface="Arial" panose="020B0604020202020204" pitchFamily="34" charset="0"/>
              </a:rPr>
              <a:t>). Consequently, the selfed offspring of a e.g. triplicate-heterozygous genotype (Aa; Bb; Cc) is expected to be …</a:t>
            </a:r>
          </a:p>
          <a:p>
            <a:pPr>
              <a:defRPr/>
            </a:pPr>
            <a:r>
              <a:rPr lang="en-GB" dirty="0">
                <a:latin typeface="Arial" panose="020B0604020202020204" pitchFamily="34" charset="0"/>
                <a:cs typeface="Arial" panose="020B0604020202020204" pitchFamily="34" charset="0"/>
              </a:rPr>
              <a:t>… well, 50% of the offspring individuals should ‚still‘ be heterozygous  Aa, </a:t>
            </a:r>
            <a:r>
              <a:rPr lang="en-GB" dirty="0">
                <a:solidFill>
                  <a:srgbClr val="0000FF"/>
                </a:solidFill>
                <a:latin typeface="Arial" panose="020B0604020202020204" pitchFamily="34" charset="0"/>
                <a:cs typeface="Arial" panose="020B0604020202020204" pitchFamily="34" charset="0"/>
              </a:rPr>
              <a:t>or</a:t>
            </a:r>
            <a:r>
              <a:rPr lang="en-GB" dirty="0">
                <a:latin typeface="Arial" panose="020B0604020202020204" pitchFamily="34" charset="0"/>
                <a:cs typeface="Arial" panose="020B0604020202020204" pitchFamily="34" charset="0"/>
              </a:rPr>
              <a:t> Bb, </a:t>
            </a:r>
            <a:r>
              <a:rPr lang="en-GB" dirty="0">
                <a:solidFill>
                  <a:srgbClr val="0000FF"/>
                </a:solidFill>
                <a:latin typeface="Arial" panose="020B0604020202020204" pitchFamily="34" charset="0"/>
                <a:cs typeface="Arial" panose="020B0604020202020204" pitchFamily="34" charset="0"/>
              </a:rPr>
              <a:t>or</a:t>
            </a:r>
            <a:r>
              <a:rPr lang="en-GB" dirty="0">
                <a:latin typeface="Arial" panose="020B0604020202020204" pitchFamily="34" charset="0"/>
                <a:cs typeface="Arial" panose="020B0604020202020204" pitchFamily="34" charset="0"/>
              </a:rPr>
              <a:t> Cc … but …  only 0.5³ = 1/8 of the offspring is expectedly ‚still‘ heterozygous at all three loci simultaneously:   Aa-Bb-Cc</a:t>
            </a:r>
          </a:p>
          <a:p>
            <a:pPr>
              <a:defRPr/>
            </a:pPr>
            <a:br>
              <a:rPr lang="en-GB" dirty="0">
                <a:latin typeface="Arial" panose="020B0604020202020204" pitchFamily="34" charset="0"/>
                <a:cs typeface="Arial" panose="020B0604020202020204" pitchFamily="34" charset="0"/>
              </a:rPr>
            </a:br>
            <a:r>
              <a:rPr lang="en-GB" dirty="0">
                <a:solidFill>
                  <a:schemeClr val="tx1">
                    <a:lumMod val="50000"/>
                    <a:lumOff val="50000"/>
                  </a:schemeClr>
                </a:solidFill>
                <a:latin typeface="Arial" panose="020B0604020202020204" pitchFamily="34" charset="0"/>
                <a:cs typeface="Arial" panose="020B0604020202020204" pitchFamily="34" charset="0"/>
              </a:rPr>
              <a:t>Does it go without saying? This applies to diploids (and allopolyploids); much of what I say here would </a:t>
            </a:r>
            <a:r>
              <a:rPr lang="en-GB" dirty="0">
                <a:solidFill>
                  <a:srgbClr val="0000FF"/>
                </a:solidFill>
                <a:latin typeface="Arial" panose="020B0604020202020204" pitchFamily="34" charset="0"/>
                <a:cs typeface="Arial" panose="020B0604020202020204" pitchFamily="34" charset="0"/>
              </a:rPr>
              <a:t>not</a:t>
            </a:r>
            <a:r>
              <a:rPr lang="en-GB" dirty="0">
                <a:solidFill>
                  <a:schemeClr val="tx1">
                    <a:lumMod val="50000"/>
                    <a:lumOff val="50000"/>
                  </a:schemeClr>
                </a:solidFill>
                <a:latin typeface="Arial" panose="020B0604020202020204" pitchFamily="34" charset="0"/>
                <a:cs typeface="Arial" panose="020B0604020202020204" pitchFamily="34" charset="0"/>
              </a:rPr>
              <a:t> apply to </a:t>
            </a:r>
            <a:r>
              <a:rPr lang="en-GB" dirty="0" err="1">
                <a:solidFill>
                  <a:srgbClr val="0000FF"/>
                </a:solidFill>
                <a:latin typeface="Arial" panose="020B0604020202020204" pitchFamily="34" charset="0"/>
                <a:cs typeface="Arial" panose="020B0604020202020204" pitchFamily="34" charset="0"/>
              </a:rPr>
              <a:t>auto</a:t>
            </a:r>
            <a:r>
              <a:rPr lang="en-GB" dirty="0" err="1">
                <a:latin typeface="Arial" panose="020B0604020202020204" pitchFamily="34" charset="0"/>
                <a:cs typeface="Arial" panose="020B0604020202020204" pitchFamily="34" charset="0"/>
              </a:rPr>
              <a:t>polyploids</a:t>
            </a:r>
            <a:r>
              <a:rPr lang="en-GB" dirty="0">
                <a:solidFill>
                  <a:schemeClr val="tx1">
                    <a:lumMod val="50000"/>
                    <a:lumOff val="50000"/>
                  </a:schemeClr>
                </a:solidFill>
                <a:latin typeface="Arial" panose="020B0604020202020204" pitchFamily="34" charset="0"/>
                <a:cs typeface="Arial" panose="020B0604020202020204" pitchFamily="34" charset="0"/>
              </a:rPr>
              <a:t>. If you are dealing with e.g. potato and alfalfa (</a:t>
            </a:r>
            <a:r>
              <a:rPr lang="en-GB" i="1" dirty="0">
                <a:solidFill>
                  <a:schemeClr val="tx1">
                    <a:lumMod val="50000"/>
                    <a:lumOff val="50000"/>
                  </a:schemeClr>
                </a:solidFill>
                <a:latin typeface="Arial" panose="020B0604020202020204" pitchFamily="34" charset="0"/>
                <a:cs typeface="Arial" panose="020B0604020202020204" pitchFamily="34" charset="0"/>
              </a:rPr>
              <a:t>Medicago sativa</a:t>
            </a:r>
            <a:r>
              <a:rPr lang="en-GB" dirty="0">
                <a:solidFill>
                  <a:schemeClr val="tx1">
                    <a:lumMod val="50000"/>
                    <a:lumOff val="50000"/>
                  </a:schemeClr>
                </a:solidFill>
                <a:latin typeface="Arial" panose="020B0604020202020204" pitchFamily="34" charset="0"/>
                <a:cs typeface="Arial" panose="020B0604020202020204" pitchFamily="34" charset="0"/>
              </a:rPr>
              <a:t>), you should be very careful and consult texts that deal with the population genetics of such special cases. </a:t>
            </a:r>
          </a:p>
        </p:txBody>
      </p:sp>
      <p:sp>
        <p:nvSpPr>
          <p:cNvPr id="4" name="TextBox 3"/>
          <p:cNvSpPr txBox="1"/>
          <p:nvPr/>
        </p:nvSpPr>
        <p:spPr>
          <a:xfrm>
            <a:off x="146691" y="5471968"/>
            <a:ext cx="11903324"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GB" dirty="0">
                <a:solidFill>
                  <a:schemeClr val="tx1">
                    <a:lumMod val="50000"/>
                    <a:lumOff val="50000"/>
                  </a:schemeClr>
                </a:solidFill>
                <a:latin typeface="Arial" panose="020B0604020202020204" pitchFamily="34" charset="0"/>
                <a:cs typeface="Arial" panose="020B0604020202020204" pitchFamily="34" charset="0"/>
              </a:rPr>
              <a:t>Sometimes I write Aa, sometimes A1A2, sometimes A</a:t>
            </a:r>
            <a:r>
              <a:rPr lang="en-GB" baseline="-25000" dirty="0">
                <a:solidFill>
                  <a:schemeClr val="tx1">
                    <a:lumMod val="50000"/>
                    <a:lumOff val="50000"/>
                  </a:schemeClr>
                </a:solidFill>
                <a:latin typeface="Arial" panose="020B0604020202020204" pitchFamily="34" charset="0"/>
                <a:cs typeface="Arial" panose="020B0604020202020204" pitchFamily="34" charset="0"/>
              </a:rPr>
              <a:t>1</a:t>
            </a:r>
            <a:r>
              <a:rPr lang="en-GB" dirty="0">
                <a:solidFill>
                  <a:schemeClr val="tx1">
                    <a:lumMod val="50000"/>
                    <a:lumOff val="50000"/>
                  </a:schemeClr>
                </a:solidFill>
                <a:latin typeface="Arial" panose="020B0604020202020204" pitchFamily="34" charset="0"/>
                <a:cs typeface="Arial" panose="020B0604020202020204" pitchFamily="34" charset="0"/>
              </a:rPr>
              <a:t>A</a:t>
            </a:r>
            <a:r>
              <a:rPr lang="en-GB" baseline="-25000" dirty="0">
                <a:solidFill>
                  <a:schemeClr val="tx1">
                    <a:lumMod val="50000"/>
                    <a:lumOff val="50000"/>
                  </a:schemeClr>
                </a:solidFill>
                <a:latin typeface="Arial" panose="020B0604020202020204" pitchFamily="34" charset="0"/>
                <a:cs typeface="Arial" panose="020B0604020202020204" pitchFamily="34" charset="0"/>
              </a:rPr>
              <a:t>2</a:t>
            </a:r>
            <a:r>
              <a:rPr lang="en-GB" dirty="0">
                <a:solidFill>
                  <a:schemeClr val="tx1">
                    <a:lumMod val="50000"/>
                    <a:lumOff val="50000"/>
                  </a:schemeClr>
                </a:solidFill>
                <a:latin typeface="Arial" panose="020B0604020202020204" pitchFamily="34" charset="0"/>
                <a:cs typeface="Arial" panose="020B0604020202020204" pitchFamily="34" charset="0"/>
              </a:rPr>
              <a:t>, the ‚meaning‘ is (nearly) the same ;-). </a:t>
            </a:r>
            <a:br>
              <a:rPr lang="en-GB" dirty="0">
                <a:solidFill>
                  <a:schemeClr val="tx1">
                    <a:lumMod val="50000"/>
                    <a:lumOff val="50000"/>
                  </a:schemeClr>
                </a:solidFill>
                <a:latin typeface="Arial" panose="020B0604020202020204" pitchFamily="34" charset="0"/>
                <a:cs typeface="Arial" panose="020B0604020202020204" pitchFamily="34" charset="0"/>
              </a:rPr>
            </a:br>
            <a:r>
              <a:rPr lang="en-GB" dirty="0">
                <a:solidFill>
                  <a:schemeClr val="tx1">
                    <a:lumMod val="50000"/>
                    <a:lumOff val="50000"/>
                  </a:schemeClr>
                </a:solidFill>
                <a:latin typeface="Arial" panose="020B0604020202020204" pitchFamily="34" charset="0"/>
                <a:cs typeface="Arial" panose="020B0604020202020204" pitchFamily="34" charset="0"/>
              </a:rPr>
              <a:t>I will never (again) write this below </a:t>
            </a:r>
            <a:r>
              <a:rPr lang="en-GB" dirty="0">
                <a:latin typeface="Arial" panose="020B0604020202020204" pitchFamily="34" charset="0"/>
                <a:cs typeface="Arial" panose="020B0604020202020204" pitchFamily="34" charset="0"/>
              </a:rPr>
              <a:t> </a:t>
            </a:r>
            <a:r>
              <a:rPr lang="en-GB" dirty="0">
                <a:solidFill>
                  <a:srgbClr val="0000FF"/>
                </a:solidFill>
                <a:latin typeface="Arial" panose="020B0604020202020204" pitchFamily="34" charset="0"/>
                <a:cs typeface="Arial" panose="020B0604020202020204" pitchFamily="34" charset="0"/>
              </a:rPr>
              <a:t>;-)</a:t>
            </a:r>
            <a:r>
              <a:rPr lang="en-GB" dirty="0">
                <a:solidFill>
                  <a:schemeClr val="tx1">
                    <a:lumMod val="50000"/>
                    <a:lumOff val="50000"/>
                  </a:schemeClr>
                </a:solidFill>
                <a:latin typeface="Arial" panose="020B0604020202020204" pitchFamily="34" charset="0"/>
                <a:cs typeface="Arial" panose="020B0604020202020204" pitchFamily="34" charset="0"/>
              </a:rPr>
              <a:t>  for the purpose of saying Aa …</a:t>
            </a:r>
          </a:p>
          <a:p>
            <a:pPr>
              <a:defRPr/>
            </a:pPr>
            <a:r>
              <a:rPr lang="en-GB" dirty="0">
                <a:latin typeface="Courier New" panose="02070309020205020404" pitchFamily="49" charset="0"/>
                <a:cs typeface="Courier New" panose="02070309020205020404" pitchFamily="49" charset="0"/>
              </a:rPr>
              <a:t>3‘###</a:t>
            </a:r>
            <a:r>
              <a:rPr lang="en-GB" dirty="0" err="1">
                <a:latin typeface="Courier New" panose="02070309020205020404" pitchFamily="49" charset="0"/>
                <a:cs typeface="Courier New" panose="02070309020205020404" pitchFamily="49" charset="0"/>
              </a:rPr>
              <a:t>acgttgccaaaaggaatatatcgcgcg</a:t>
            </a:r>
            <a:r>
              <a:rPr lang="en-GB" b="1" u="sng" dirty="0" err="1">
                <a:solidFill>
                  <a:srgbClr val="0000FF"/>
                </a:solidFill>
                <a:latin typeface="Courier New" panose="02070309020205020404" pitchFamily="49" charset="0"/>
                <a:cs typeface="Courier New" panose="02070309020205020404" pitchFamily="49" charset="0"/>
              </a:rPr>
              <a:t>t</a:t>
            </a:r>
            <a:r>
              <a:rPr lang="en-GB" dirty="0" err="1">
                <a:latin typeface="Courier New" panose="02070309020205020404" pitchFamily="49" charset="0"/>
                <a:cs typeface="Courier New" panose="02070309020205020404" pitchFamily="49" charset="0"/>
              </a:rPr>
              <a:t>gtcacgtagtccagttgtgaacg</a:t>
            </a:r>
            <a:r>
              <a:rPr lang="en-GB" dirty="0">
                <a:latin typeface="Courier New" panose="02070309020205020404" pitchFamily="49" charset="0"/>
                <a:cs typeface="Courier New" panose="02070309020205020404" pitchFamily="49" charset="0"/>
              </a:rPr>
              <a:t>###5‘</a:t>
            </a:r>
          </a:p>
          <a:p>
            <a:pPr>
              <a:defRPr/>
            </a:pPr>
            <a:r>
              <a:rPr lang="en-GB" dirty="0">
                <a:latin typeface="Courier New" panose="02070309020205020404" pitchFamily="49" charset="0"/>
                <a:cs typeface="Courier New" panose="02070309020205020404" pitchFamily="49" charset="0"/>
              </a:rPr>
              <a:t>3‘###</a:t>
            </a:r>
            <a:r>
              <a:rPr lang="en-GB" dirty="0" err="1">
                <a:latin typeface="Courier New" panose="02070309020205020404" pitchFamily="49" charset="0"/>
                <a:cs typeface="Courier New" panose="02070309020205020404" pitchFamily="49" charset="0"/>
              </a:rPr>
              <a:t>acgttgccaaaaggaatatatcgcgcg</a:t>
            </a:r>
            <a:r>
              <a:rPr lang="en-GB" b="1" u="sng" dirty="0" err="1">
                <a:solidFill>
                  <a:srgbClr val="0000FF"/>
                </a:solidFill>
                <a:latin typeface="Courier New" panose="02070309020205020404" pitchFamily="49" charset="0"/>
                <a:cs typeface="Courier New" panose="02070309020205020404" pitchFamily="49" charset="0"/>
              </a:rPr>
              <a:t>a</a:t>
            </a:r>
            <a:r>
              <a:rPr lang="en-GB" dirty="0" err="1">
                <a:latin typeface="Courier New" panose="02070309020205020404" pitchFamily="49" charset="0"/>
                <a:cs typeface="Courier New" panose="02070309020205020404" pitchFamily="49" charset="0"/>
              </a:rPr>
              <a:t>gtcacgtagtccagttgtgaacg</a:t>
            </a:r>
            <a:r>
              <a:rPr lang="en-GB" dirty="0">
                <a:latin typeface="Courier New" panose="02070309020205020404" pitchFamily="49" charset="0"/>
                <a:cs typeface="Courier New" panose="02070309020205020404" pitchFamily="49" charset="0"/>
              </a:rPr>
              <a:t>###5‘</a:t>
            </a:r>
          </a:p>
        </p:txBody>
      </p:sp>
      <p:sp>
        <p:nvSpPr>
          <p:cNvPr id="5" name="TextBox 4"/>
          <p:cNvSpPr txBox="1"/>
          <p:nvPr/>
        </p:nvSpPr>
        <p:spPr>
          <a:xfrm>
            <a:off x="146692" y="13079"/>
            <a:ext cx="11903321"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GB" sz="2400" dirty="0">
                <a:solidFill>
                  <a:srgbClr val="0000FF"/>
                </a:solidFill>
                <a:latin typeface="Arial" panose="020B0604020202020204" pitchFamily="34" charset="0"/>
                <a:cs typeface="Arial" panose="020B0604020202020204" pitchFamily="34" charset="0"/>
              </a:rPr>
              <a:t>Inbreeding such as selfing decreases heterozygosity of offspring</a:t>
            </a:r>
            <a:r>
              <a:rPr lang="en-GB" sz="2400" dirty="0">
                <a:latin typeface="Arial" panose="020B0604020202020204" pitchFamily="34" charset="0"/>
                <a:cs typeface="Arial" panose="020B0604020202020204" pitchFamily="34" charset="0"/>
              </a:rPr>
              <a:t>.</a:t>
            </a:r>
          </a:p>
        </p:txBody>
      </p:sp>
      <p:sp>
        <p:nvSpPr>
          <p:cNvPr id="2" name="TextBox 1"/>
          <p:cNvSpPr txBox="1"/>
          <p:nvPr/>
        </p:nvSpPr>
        <p:spPr>
          <a:xfrm>
            <a:off x="5906764" y="4468662"/>
            <a:ext cx="6143248"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Here, we are in Plant Breeding. We are not in the 3‘ 5‘ Universe of Molecular Genetics</a:t>
            </a:r>
          </a:p>
          <a:p>
            <a:r>
              <a:rPr lang="en-GB" dirty="0">
                <a:solidFill>
                  <a:schemeClr val="tx1">
                    <a:lumMod val="50000"/>
                    <a:lumOff val="50000"/>
                  </a:schemeClr>
                </a:solidFill>
                <a:latin typeface="Arial" panose="020B0604020202020204" pitchFamily="34" charset="0"/>
                <a:cs typeface="Arial" panose="020B0604020202020204" pitchFamily="34" charset="0"/>
              </a:rPr>
              <a:t>https://link.springer.com/book/9783031685972</a:t>
            </a:r>
          </a:p>
        </p:txBody>
      </p:sp>
      <p:sp>
        <p:nvSpPr>
          <p:cNvPr id="10"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10</a:t>
            </a:fld>
            <a:endParaRPr lang="en-GB" sz="2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146690" y="3349881"/>
            <a:ext cx="5660543" cy="1820163"/>
          </a:xfrm>
          <a:prstGeom prst="rect">
            <a:avLst/>
          </a:prstGeom>
          <a:effectLst>
            <a:outerShdw blurRad="50800" dist="38100" dir="2700000" algn="tl" rotWithShape="0">
              <a:prstClr val="black">
                <a:alpha val="40000"/>
              </a:prstClr>
            </a:outerShdw>
          </a:effectLst>
        </p:spPr>
      </p:pic>
      <p:sp>
        <p:nvSpPr>
          <p:cNvPr id="12" name="Rectangle 11"/>
          <p:cNvSpPr/>
          <p:nvPr/>
        </p:nvSpPr>
        <p:spPr>
          <a:xfrm>
            <a:off x="5572042" y="3348936"/>
            <a:ext cx="6486586" cy="92333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GB" dirty="0">
                <a:solidFill>
                  <a:schemeClr val="tx1">
                    <a:lumMod val="50000"/>
                    <a:lumOff val="50000"/>
                  </a:schemeClr>
                </a:solidFill>
                <a:latin typeface="Arial Narrow" panose="020B0606020202030204" pitchFamily="34" charset="0"/>
                <a:ea typeface="Calibri" panose="020F0502020204030204" pitchFamily="34" charset="0"/>
                <a:cs typeface="Times New Roman" panose="02020603050405020304" pitchFamily="18" charset="0"/>
              </a:rPr>
              <a:t>https://doodles.google/doodle/gregor-mendels-189th-birthday/</a:t>
            </a:r>
          </a:p>
          <a:p>
            <a:r>
              <a:rPr lang="en-GB" dirty="0">
                <a:solidFill>
                  <a:schemeClr val="tx1">
                    <a:lumMod val="50000"/>
                    <a:lumOff val="50000"/>
                  </a:schemeClr>
                </a:solidFill>
                <a:latin typeface="Arial Narrow" panose="020B0606020202030204" pitchFamily="34" charset="0"/>
                <a:ea typeface="Calibri" panose="020F0502020204030204" pitchFamily="34" charset="0"/>
                <a:cs typeface="Times New Roman" panose="02020603050405020304" pitchFamily="18" charset="0"/>
              </a:rPr>
              <a:t>Before using this image further, please check the license terms </a:t>
            </a:r>
            <a:br>
              <a:rPr lang="en-GB" dirty="0">
                <a:solidFill>
                  <a:schemeClr val="tx1">
                    <a:lumMod val="50000"/>
                    <a:lumOff val="50000"/>
                  </a:schemeClr>
                </a:solidFill>
                <a:latin typeface="Arial Narrow" panose="020B0606020202030204" pitchFamily="34" charset="0"/>
                <a:ea typeface="Calibri" panose="020F0502020204030204" pitchFamily="34" charset="0"/>
                <a:cs typeface="Times New Roman" panose="02020603050405020304" pitchFamily="18" charset="0"/>
              </a:rPr>
            </a:br>
            <a:r>
              <a:rPr lang="en-GB" dirty="0">
                <a:solidFill>
                  <a:schemeClr val="tx1">
                    <a:lumMod val="50000"/>
                    <a:lumOff val="50000"/>
                  </a:schemeClr>
                </a:solidFill>
                <a:latin typeface="Arial Narrow" panose="020B0606020202030204" pitchFamily="34" charset="0"/>
                <a:ea typeface="Calibri" panose="020F0502020204030204" pitchFamily="34" charset="0"/>
                <a:cs typeface="Times New Roman" panose="02020603050405020304" pitchFamily="18" charset="0"/>
              </a:rPr>
              <a:t>on Google yourself.</a:t>
            </a:r>
            <a:r>
              <a:rPr lang="en-GB" dirty="0">
                <a:latin typeface="Arial Narrow" panose="020B0606020202030204" pitchFamily="34" charset="0"/>
                <a:ea typeface="Calibri" panose="020F0502020204030204" pitchFamily="34" charset="0"/>
                <a:cs typeface="Times New Roman" panose="02020603050405020304" pitchFamily="18" charset="0"/>
              </a:rPr>
              <a:t>         Find the mistakes they made! Cf. page 6 ;-)  ... </a:t>
            </a:r>
            <a:endParaRPr lang="en-GB" dirty="0">
              <a:latin typeface="Arial Narrow" panose="020B0606020202030204" pitchFamily="34" charset="0"/>
            </a:endParaRPr>
          </a:p>
        </p:txBody>
      </p:sp>
    </p:spTree>
    <p:extLst>
      <p:ext uri="{BB962C8B-B14F-4D97-AF65-F5344CB8AC3E}">
        <p14:creationId xmlns:p14="http://schemas.microsoft.com/office/powerpoint/2010/main" val="15337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326"/>
          <p:cNvSpPr txBox="1"/>
          <p:nvPr/>
        </p:nvSpPr>
        <p:spPr>
          <a:xfrm>
            <a:off x="72000" y="37712"/>
            <a:ext cx="12032016"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Still: </a:t>
            </a:r>
            <a:r>
              <a:rPr lang="en-GB" sz="2400" dirty="0">
                <a:solidFill>
                  <a:srgbClr val="0000FF"/>
                </a:solidFill>
                <a:latin typeface="Arial" panose="020B0604020202020204" pitchFamily="34" charset="0"/>
                <a:cs typeface="Arial" panose="020B0604020202020204" pitchFamily="34" charset="0"/>
              </a:rPr>
              <a:t>Mendelian</a:t>
            </a:r>
            <a:r>
              <a:rPr lang="en-GB" sz="2400" dirty="0">
                <a:latin typeface="Arial" panose="020B0604020202020204" pitchFamily="34" charset="0"/>
                <a:cs typeface="Arial" panose="020B0604020202020204" pitchFamily="34" charset="0"/>
              </a:rPr>
              <a:t> Cross, i.e. homozygous (</a:t>
            </a:r>
            <a:r>
              <a:rPr lang="en-GB" sz="2400" dirty="0">
                <a:solidFill>
                  <a:schemeClr val="tx1">
                    <a:lumMod val="50000"/>
                    <a:lumOff val="50000"/>
                  </a:schemeClr>
                </a:solidFill>
                <a:latin typeface="Arial" panose="020B0604020202020204" pitchFamily="34" charset="0"/>
                <a:cs typeface="Arial" panose="020B0604020202020204" pitchFamily="34" charset="0"/>
              </a:rPr>
              <a:t>and unrelated</a:t>
            </a:r>
            <a:r>
              <a:rPr lang="en-GB" sz="2400" dirty="0">
                <a:latin typeface="Arial" panose="020B0604020202020204" pitchFamily="34" charset="0"/>
                <a:cs typeface="Arial" panose="020B0604020202020204" pitchFamily="34" charset="0"/>
              </a:rPr>
              <a:t>) parents.</a:t>
            </a:r>
          </a:p>
        </p:txBody>
      </p:sp>
      <p:sp>
        <p:nvSpPr>
          <p:cNvPr id="3" name="Rectangle 2"/>
          <p:cNvSpPr/>
          <p:nvPr/>
        </p:nvSpPr>
        <p:spPr>
          <a:xfrm>
            <a:off x="72000" y="604428"/>
            <a:ext cx="10432961" cy="541112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feld 7"/>
          <p:cNvSpPr txBox="1"/>
          <p:nvPr/>
        </p:nvSpPr>
        <p:spPr>
          <a:xfrm>
            <a:off x="72000" y="6105924"/>
            <a:ext cx="12032015"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a:latin typeface="Arial" panose="020B0604020202020204" pitchFamily="34" charset="0"/>
                <a:cs typeface="Arial" panose="020B0604020202020204" pitchFamily="34" charset="0"/>
              </a:rPr>
              <a:t>The % of heterozygous offspring decreases by half per generation of self-fertilization. After e.g. </a:t>
            </a:r>
            <a:r>
              <a:rPr lang="en-US" dirty="0">
                <a:solidFill>
                  <a:srgbClr val="0000FF"/>
                </a:solidFill>
                <a:latin typeface="Arial" panose="020B0604020202020204" pitchFamily="34" charset="0"/>
                <a:cs typeface="Arial" panose="020B0604020202020204" pitchFamily="34" charset="0"/>
              </a:rPr>
              <a:t>7 </a:t>
            </a:r>
            <a:r>
              <a:rPr lang="en-US" dirty="0" err="1">
                <a:latin typeface="Arial" panose="020B0604020202020204" pitchFamily="34" charset="0"/>
                <a:cs typeface="Arial" panose="020B0604020202020204" pitchFamily="34" charset="0"/>
              </a:rPr>
              <a:t>selfings</a:t>
            </a:r>
            <a:r>
              <a:rPr lang="en-US" dirty="0">
                <a:latin typeface="Arial" panose="020B0604020202020204" pitchFamily="34" charset="0"/>
                <a:cs typeface="Arial" panose="020B0604020202020204" pitchFamily="34" charset="0"/>
              </a:rPr>
              <a:t>, i.e. in the filial generation F</a:t>
            </a:r>
            <a:r>
              <a:rPr lang="en-US" dirty="0">
                <a:solidFill>
                  <a:srgbClr val="0000FF"/>
                </a:solidFill>
                <a:latin typeface="Arial" panose="020B0604020202020204" pitchFamily="34" charset="0"/>
                <a:cs typeface="Arial" panose="020B0604020202020204" pitchFamily="34" charset="0"/>
              </a:rPr>
              <a:t>8</a:t>
            </a:r>
            <a:r>
              <a:rPr lang="en-US" dirty="0">
                <a:latin typeface="Arial" panose="020B0604020202020204" pitchFamily="34" charset="0"/>
                <a:cs typeface="Arial" panose="020B0604020202020204" pitchFamily="34" charset="0"/>
              </a:rPr>
              <a:t>, only 1/128 = 0.5</a:t>
            </a:r>
            <a:r>
              <a:rPr lang="en-US" b="1" baseline="30000" dirty="0">
                <a:solidFill>
                  <a:srgbClr val="0000FF"/>
                </a:solidFill>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 0.78125% of individuals are expectedly still heterozygous at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a:t>
            </a:r>
            <a:r>
              <a:rPr lang="en-US" dirty="0">
                <a:latin typeface="Arial" panose="020B0604020202020204" pitchFamily="34" charset="0"/>
                <a:cs typeface="Arial" panose="020B0604020202020204" pitchFamily="34" charset="0"/>
              </a:rPr>
              <a:t> locus.</a:t>
            </a:r>
            <a:endParaRPr lang="de-DE" dirty="0"/>
          </a:p>
        </p:txBody>
      </p:sp>
      <p:sp>
        <p:nvSpPr>
          <p:cNvPr id="28" name="Right Triangle 27"/>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feld 5"/>
          <p:cNvSpPr txBox="1"/>
          <p:nvPr/>
        </p:nvSpPr>
        <p:spPr>
          <a:xfrm>
            <a:off x="11283813" y="6377863"/>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11</a:t>
            </a:fld>
            <a:endParaRPr lang="en-GB" sz="2400" dirty="0">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294983" y="3218381"/>
            <a:ext cx="4081871" cy="1528060"/>
          </a:xfrm>
          <a:prstGeom prst="rect">
            <a:avLst/>
          </a:prstGeom>
          <a:solidFill>
            <a:schemeClr val="bg1"/>
          </a:solidFill>
          <a:effectLst>
            <a:outerShdw blurRad="50800" dist="38100" dir="2700000" algn="tl" rotWithShape="0">
              <a:srgbClr val="0000FF">
                <a:alpha val="40000"/>
              </a:srgbClr>
            </a:outerShdw>
          </a:effectLst>
        </p:spPr>
      </p:pic>
      <p:sp>
        <p:nvSpPr>
          <p:cNvPr id="32" name="Rectangle 31">
            <a:extLst>
              <a:ext uri="{FF2B5EF4-FFF2-40B4-BE49-F238E27FC236}">
                <a16:creationId xmlns:a16="http://schemas.microsoft.com/office/drawing/2014/main" id="{E08ED85D-CCAC-4967-9BF7-74D90112C118}"/>
              </a:ext>
            </a:extLst>
          </p:cNvPr>
          <p:cNvSpPr/>
          <p:nvPr/>
        </p:nvSpPr>
        <p:spPr>
          <a:xfrm rot="16200000">
            <a:off x="8808015" y="3666526"/>
            <a:ext cx="3262432" cy="369332"/>
          </a:xfrm>
          <a:prstGeom prst="rect">
            <a:avLst/>
          </a:prstGeom>
          <a:solidFill>
            <a:schemeClr val="bg1"/>
          </a:solidFill>
          <a:effectLst>
            <a:outerShdw blurRad="50800" dist="38100" dir="2700000" algn="tl" rotWithShape="0">
              <a:prstClr val="black">
                <a:alpha val="40000"/>
              </a:prstClr>
            </a:outerShdw>
          </a:effectLst>
        </p:spPr>
        <p:txBody>
          <a:bodyPr wrap="none">
            <a:spAutoFit/>
          </a:bodyPr>
          <a:lstStyle/>
          <a:p>
            <a:r>
              <a:rPr lang="en-GB" dirty="0">
                <a:latin typeface="Arial" panose="020B0604020202020204" pitchFamily="34" charset="0"/>
                <a:ea typeface="Calibri" panose="020F0502020204030204" pitchFamily="34" charset="0"/>
                <a:cs typeface="Times New Roman" panose="02020603050405020304" pitchFamily="18" charset="0"/>
              </a:rPr>
              <a:t>https://doodles.google/doodle</a:t>
            </a:r>
            <a:endParaRPr lang="en-GB" dirty="0"/>
          </a:p>
        </p:txBody>
      </p:sp>
      <p:pic>
        <p:nvPicPr>
          <p:cNvPr id="27" name="Picture 26">
            <a:extLst>
              <a:ext uri="{FF2B5EF4-FFF2-40B4-BE49-F238E27FC236}">
                <a16:creationId xmlns:a16="http://schemas.microsoft.com/office/drawing/2014/main" id="{8DB236F7-0DE9-447A-B5E3-172120469995}"/>
              </a:ext>
            </a:extLst>
          </p:cNvPr>
          <p:cNvPicPr>
            <a:picLocks noChangeAspect="1"/>
          </p:cNvPicPr>
          <p:nvPr/>
        </p:nvPicPr>
        <p:blipFill>
          <a:blip r:embed="rId3"/>
          <a:stretch>
            <a:fillRect/>
          </a:stretch>
        </p:blipFill>
        <p:spPr>
          <a:xfrm>
            <a:off x="115200" y="604800"/>
            <a:ext cx="10101647" cy="5400000"/>
          </a:xfrm>
          <a:prstGeom prst="rect">
            <a:avLst/>
          </a:prstGeom>
        </p:spPr>
      </p:pic>
      <p:grpSp>
        <p:nvGrpSpPr>
          <p:cNvPr id="7" name="Gruppieren 6"/>
          <p:cNvGrpSpPr/>
          <p:nvPr/>
        </p:nvGrpSpPr>
        <p:grpSpPr>
          <a:xfrm>
            <a:off x="2004970" y="1303955"/>
            <a:ext cx="7588830" cy="2228005"/>
            <a:chOff x="2163368" y="1383874"/>
            <a:chExt cx="7552266" cy="2306213"/>
          </a:xfrm>
        </p:grpSpPr>
        <p:sp>
          <p:nvSpPr>
            <p:cNvPr id="4" name="Oval 3"/>
            <p:cNvSpPr/>
            <p:nvPr/>
          </p:nvSpPr>
          <p:spPr>
            <a:xfrm>
              <a:off x="5905636" y="1383874"/>
              <a:ext cx="152399" cy="118596"/>
            </a:xfrm>
            <a:prstGeom prst="ellipse">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Straight Arrow Connector 5"/>
            <p:cNvCxnSpPr>
              <a:stCxn id="4" idx="2"/>
            </p:cNvCxnSpPr>
            <p:nvPr/>
          </p:nvCxnSpPr>
          <p:spPr>
            <a:xfrm flipH="1">
              <a:off x="2163368" y="1443172"/>
              <a:ext cx="3742268" cy="499348"/>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6"/>
            </p:cNvCxnSpPr>
            <p:nvPr/>
          </p:nvCxnSpPr>
          <p:spPr>
            <a:xfrm>
              <a:off x="6058035" y="1443172"/>
              <a:ext cx="3657599" cy="499348"/>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4"/>
            </p:cNvCxnSpPr>
            <p:nvPr/>
          </p:nvCxnSpPr>
          <p:spPr>
            <a:xfrm>
              <a:off x="5981836" y="1502470"/>
              <a:ext cx="4232" cy="333940"/>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364699" y="2265281"/>
              <a:ext cx="3526366" cy="527682"/>
              <a:chOff x="4364699" y="2265281"/>
              <a:chExt cx="3526366" cy="409463"/>
            </a:xfrm>
          </p:grpSpPr>
          <p:sp>
            <p:nvSpPr>
              <p:cNvPr id="16" name="Oval 15"/>
              <p:cNvSpPr/>
              <p:nvPr/>
            </p:nvSpPr>
            <p:spPr>
              <a:xfrm>
                <a:off x="5905636" y="2265281"/>
                <a:ext cx="152399" cy="118596"/>
              </a:xfrm>
              <a:prstGeom prst="ellipse">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Straight Arrow Connector 16"/>
              <p:cNvCxnSpPr>
                <a:stCxn id="16" idx="2"/>
              </p:cNvCxnSpPr>
              <p:nvPr/>
            </p:nvCxnSpPr>
            <p:spPr>
              <a:xfrm flipH="1">
                <a:off x="4364699" y="2324579"/>
                <a:ext cx="1540937" cy="350165"/>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6"/>
              </p:cNvCxnSpPr>
              <p:nvPr/>
            </p:nvCxnSpPr>
            <p:spPr>
              <a:xfrm>
                <a:off x="6058035" y="2324579"/>
                <a:ext cx="1833030" cy="350165"/>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4"/>
              </p:cNvCxnSpPr>
              <p:nvPr/>
            </p:nvCxnSpPr>
            <p:spPr>
              <a:xfrm>
                <a:off x="5981836" y="2383877"/>
                <a:ext cx="6347" cy="290867"/>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172264" y="3162405"/>
              <a:ext cx="1728000" cy="527682"/>
              <a:chOff x="4364699" y="2265281"/>
              <a:chExt cx="3526366" cy="409463"/>
            </a:xfrm>
          </p:grpSpPr>
          <p:sp>
            <p:nvSpPr>
              <p:cNvPr id="21" name="Oval 20"/>
              <p:cNvSpPr/>
              <p:nvPr/>
            </p:nvSpPr>
            <p:spPr>
              <a:xfrm>
                <a:off x="5905636" y="2265281"/>
                <a:ext cx="152399" cy="118596"/>
              </a:xfrm>
              <a:prstGeom prst="ellipse">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Straight Arrow Connector 21"/>
              <p:cNvCxnSpPr>
                <a:stCxn id="21" idx="2"/>
              </p:cNvCxnSpPr>
              <p:nvPr/>
            </p:nvCxnSpPr>
            <p:spPr>
              <a:xfrm flipH="1">
                <a:off x="4364699" y="2324579"/>
                <a:ext cx="1540937" cy="350165"/>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1" idx="6"/>
              </p:cNvCxnSpPr>
              <p:nvPr/>
            </p:nvCxnSpPr>
            <p:spPr>
              <a:xfrm>
                <a:off x="6058035" y="2324579"/>
                <a:ext cx="1833030" cy="350165"/>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4"/>
              </p:cNvCxnSpPr>
              <p:nvPr/>
            </p:nvCxnSpPr>
            <p:spPr>
              <a:xfrm>
                <a:off x="5981836" y="2383877"/>
                <a:ext cx="6347" cy="290867"/>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6" name="TextBox 25"/>
          <p:cNvSpPr txBox="1"/>
          <p:nvPr/>
        </p:nvSpPr>
        <p:spPr>
          <a:xfrm>
            <a:off x="8984512" y="119132"/>
            <a:ext cx="3130136" cy="147732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It does not matter whether there are N=1, N=few or N=many A1A2-individuals in F1</a:t>
            </a:r>
            <a:r>
              <a:rPr lang="en-GB" dirty="0">
                <a:solidFill>
                  <a:schemeClr val="tx1">
                    <a:lumMod val="50000"/>
                    <a:lumOff val="50000"/>
                  </a:schemeClr>
                </a:solidFill>
                <a:latin typeface="Arial" panose="020B0604020202020204" pitchFamily="34" charset="0"/>
                <a:cs typeface="Arial" panose="020B0604020202020204" pitchFamily="34" charset="0"/>
              </a:rPr>
              <a:t> because they are gene-</a:t>
            </a:r>
            <a:r>
              <a:rPr lang="en-GB" dirty="0" err="1">
                <a:solidFill>
                  <a:schemeClr val="tx1">
                    <a:lumMod val="50000"/>
                    <a:lumOff val="50000"/>
                  </a:schemeClr>
                </a:solidFill>
                <a:latin typeface="Arial" panose="020B0604020202020204" pitchFamily="34" charset="0"/>
                <a:cs typeface="Arial" panose="020B0604020202020204" pitchFamily="34" charset="0"/>
              </a:rPr>
              <a:t>tically</a:t>
            </a:r>
            <a:r>
              <a:rPr lang="en-GB" dirty="0">
                <a:solidFill>
                  <a:schemeClr val="tx1">
                    <a:lumMod val="50000"/>
                    <a:lumOff val="50000"/>
                  </a:schemeClr>
                </a:solidFill>
                <a:latin typeface="Arial" panose="020B0604020202020204" pitchFamily="34" charset="0"/>
                <a:cs typeface="Arial" panose="020B0604020202020204" pitchFamily="34" charset="0"/>
              </a:rPr>
              <a:t> </a:t>
            </a:r>
            <a:r>
              <a:rPr lang="en-GB" dirty="0">
                <a:solidFill>
                  <a:srgbClr val="0000FF"/>
                </a:solidFill>
                <a:latin typeface="Arial" panose="020B0604020202020204" pitchFamily="34" charset="0"/>
                <a:cs typeface="Arial" panose="020B0604020202020204" pitchFamily="34" charset="0"/>
              </a:rPr>
              <a:t>identical</a:t>
            </a:r>
            <a:r>
              <a:rPr lang="en-GB" dirty="0">
                <a:solidFill>
                  <a:schemeClr val="tx1">
                    <a:lumMod val="50000"/>
                    <a:lumOff val="50000"/>
                  </a:schemeClr>
                </a:solidFill>
                <a:latin typeface="Arial" panose="020B0604020202020204" pitchFamily="34" charset="0"/>
                <a:cs typeface="Arial" panose="020B0604020202020204" pitchFamily="34" charset="0"/>
              </a:rPr>
              <a:t> anyway</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7956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DBF55BA-815A-48E9-BBC9-C2C62A1C7F40}"/>
              </a:ext>
            </a:extLst>
          </p:cNvPr>
          <p:cNvPicPr>
            <a:picLocks noChangeAspect="1"/>
          </p:cNvPicPr>
          <p:nvPr/>
        </p:nvPicPr>
        <p:blipFill>
          <a:blip r:embed="rId2"/>
          <a:stretch>
            <a:fillRect/>
          </a:stretch>
        </p:blipFill>
        <p:spPr>
          <a:xfrm>
            <a:off x="51449" y="692206"/>
            <a:ext cx="6542543" cy="3493352"/>
          </a:xfrm>
          <a:prstGeom prst="rect">
            <a:avLst/>
          </a:prstGeom>
          <a:effectLst>
            <a:outerShdw blurRad="50800" dist="38100" dir="2700000" algn="tl" rotWithShape="0">
              <a:prstClr val="black">
                <a:alpha val="40000"/>
              </a:prstClr>
            </a:outerShdw>
          </a:effectLst>
        </p:spPr>
      </p:pic>
      <p:sp>
        <p:nvSpPr>
          <p:cNvPr id="3" name="Textfeld 326"/>
          <p:cNvSpPr txBox="1"/>
          <p:nvPr/>
        </p:nvSpPr>
        <p:spPr>
          <a:xfrm>
            <a:off x="72000" y="37712"/>
            <a:ext cx="12044961"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Degree of Homozygosity ≠ Inbreeding Coefficient F (</a:t>
            </a:r>
            <a:r>
              <a:rPr lang="en-GB" sz="2400" dirty="0">
                <a:solidFill>
                  <a:schemeClr val="tx1">
                    <a:lumMod val="50000"/>
                    <a:lumOff val="50000"/>
                  </a:schemeClr>
                </a:solidFill>
                <a:latin typeface="Arial" panose="020B0604020202020204" pitchFamily="34" charset="0"/>
                <a:cs typeface="Arial" panose="020B0604020202020204" pitchFamily="34" charset="0"/>
              </a:rPr>
              <a:t>unless F=1</a:t>
            </a:r>
            <a:r>
              <a:rPr lang="en-GB" sz="2400" dirty="0">
                <a:latin typeface="Arial" panose="020B0604020202020204" pitchFamily="34" charset="0"/>
                <a:cs typeface="Arial" panose="020B0604020202020204" pitchFamily="34" charset="0"/>
              </a:rPr>
              <a:t>).</a:t>
            </a:r>
          </a:p>
        </p:txBody>
      </p:sp>
      <p:sp>
        <p:nvSpPr>
          <p:cNvPr id="4" name="TextBox 3"/>
          <p:cNvSpPr txBox="1"/>
          <p:nvPr/>
        </p:nvSpPr>
        <p:spPr>
          <a:xfrm>
            <a:off x="6938432" y="809548"/>
            <a:ext cx="5178529" cy="341632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GB" dirty="0">
                <a:latin typeface="Arial" panose="020B0604020202020204" pitchFamily="34" charset="0"/>
                <a:cs typeface="Arial" panose="020B0604020202020204" pitchFamily="34" charset="0"/>
              </a:rPr>
              <a:t>That much that is still heterozygous in the current generation, that much will be halved by the next selfing step (</a:t>
            </a:r>
            <a:r>
              <a:rPr lang="en-GB" dirty="0">
                <a:solidFill>
                  <a:schemeClr val="tx1">
                    <a:lumMod val="50000"/>
                    <a:lumOff val="50000"/>
                  </a:schemeClr>
                </a:solidFill>
                <a:latin typeface="Arial" panose="020B0604020202020204" pitchFamily="34" charset="0"/>
                <a:cs typeface="Arial" panose="020B0604020202020204" pitchFamily="34" charset="0"/>
              </a:rPr>
              <a:t>selfing=self-fertilization;</a:t>
            </a:r>
            <a:br>
              <a:rPr lang="en-GB" dirty="0">
                <a:solidFill>
                  <a:schemeClr val="tx1">
                    <a:lumMod val="50000"/>
                    <a:lumOff val="50000"/>
                  </a:schemeClr>
                </a:solidFill>
                <a:latin typeface="Arial" panose="020B0604020202020204" pitchFamily="34" charset="0"/>
                <a:cs typeface="Arial" panose="020B0604020202020204" pitchFamily="34" charset="0"/>
              </a:rPr>
            </a:br>
            <a:r>
              <a:rPr lang="en-GB" dirty="0">
                <a:solidFill>
                  <a:schemeClr val="tx1">
                    <a:lumMod val="50000"/>
                    <a:lumOff val="50000"/>
                  </a:schemeClr>
                </a:solidFill>
                <a:latin typeface="Arial" panose="020B0604020202020204" pitchFamily="34" charset="0"/>
                <a:cs typeface="Arial" panose="020B0604020202020204" pitchFamily="34" charset="0"/>
              </a:rPr>
              <a:t>                    crossing=cross-fertilization</a:t>
            </a:r>
            <a:r>
              <a:rPr lang="en-GB" dirty="0">
                <a:latin typeface="Arial" panose="020B0604020202020204" pitchFamily="34" charset="0"/>
                <a:cs typeface="Arial" panose="020B0604020202020204" pitchFamily="34" charset="0"/>
              </a:rPr>
              <a:t>). </a:t>
            </a:r>
          </a:p>
          <a:p>
            <a:pPr>
              <a:defRPr/>
            </a:pPr>
            <a:endParaRPr lang="en-GB" dirty="0">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For practical breeding, heterozygosity is considered as approx. zero in F</a:t>
            </a:r>
            <a:r>
              <a:rPr lang="en-GB" baseline="-25000" dirty="0">
                <a:latin typeface="Arial" panose="020B0604020202020204" pitchFamily="34" charset="0"/>
                <a:cs typeface="Arial" panose="020B0604020202020204" pitchFamily="34" charset="0"/>
              </a:rPr>
              <a:t>8</a:t>
            </a:r>
            <a:r>
              <a:rPr lang="en-GB" dirty="0">
                <a:latin typeface="Arial" panose="020B0604020202020204" pitchFamily="34" charset="0"/>
                <a:cs typeface="Arial" panose="020B0604020202020204" pitchFamily="34" charset="0"/>
              </a:rPr>
              <a:t> and later generations.</a:t>
            </a:r>
          </a:p>
          <a:p>
            <a:pPr>
              <a:defRPr/>
            </a:pPr>
            <a:endParaRPr lang="en-GB" dirty="0">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Let us be cautious: the ‘</a:t>
            </a:r>
            <a:r>
              <a:rPr lang="en-GB" dirty="0">
                <a:solidFill>
                  <a:srgbClr val="0000FF"/>
                </a:solidFill>
                <a:latin typeface="Arial" panose="020B0604020202020204" pitchFamily="34" charset="0"/>
                <a:cs typeface="Arial" panose="020B0604020202020204" pitchFamily="34" charset="0"/>
              </a:rPr>
              <a:t>Degree of Homozygosity</a:t>
            </a:r>
            <a:r>
              <a:rPr lang="en-GB" dirty="0">
                <a:latin typeface="Arial" panose="020B0604020202020204" pitchFamily="34" charset="0"/>
                <a:cs typeface="Arial" panose="020B0604020202020204" pitchFamily="34" charset="0"/>
              </a:rPr>
              <a:t>’ is not what we call „</a:t>
            </a:r>
            <a:r>
              <a:rPr lang="en-GB" u="sng" dirty="0">
                <a:solidFill>
                  <a:srgbClr val="0000FF"/>
                </a:solidFill>
                <a:latin typeface="Arial" panose="020B0604020202020204" pitchFamily="34" charset="0"/>
                <a:cs typeface="Arial" panose="020B0604020202020204" pitchFamily="34" charset="0"/>
              </a:rPr>
              <a:t>Inbreeding Coefficient F</a:t>
            </a:r>
            <a:r>
              <a:rPr lang="en-GB" dirty="0">
                <a:latin typeface="Arial" panose="020B0604020202020204" pitchFamily="34" charset="0"/>
                <a:cs typeface="Arial" panose="020B0604020202020204" pitchFamily="34" charset="0"/>
              </a:rPr>
              <a:t>“ (see later pages).</a:t>
            </a:r>
          </a:p>
        </p:txBody>
      </p:sp>
      <p:cxnSp>
        <p:nvCxnSpPr>
          <p:cNvPr id="6" name="Straight Arrow Connector 5"/>
          <p:cNvCxnSpPr/>
          <p:nvPr/>
        </p:nvCxnSpPr>
        <p:spPr>
          <a:xfrm>
            <a:off x="280558" y="1164615"/>
            <a:ext cx="6347" cy="394542"/>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80558" y="1825014"/>
            <a:ext cx="2" cy="262404"/>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9797" y="2365341"/>
            <a:ext cx="2" cy="262404"/>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75938" y="2873342"/>
            <a:ext cx="2" cy="262404"/>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0559" y="3390580"/>
            <a:ext cx="3172" cy="531090"/>
          </a:xfrm>
          <a:prstGeom prst="straightConnector1">
            <a:avLst/>
          </a:prstGeom>
          <a:ln w="28575">
            <a:solidFill>
              <a:schemeClr val="tx1"/>
            </a:solidFill>
            <a:prstDash val="sys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400" y="4350961"/>
            <a:ext cx="12048562" cy="243143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The </a:t>
            </a:r>
            <a:r>
              <a:rPr lang="en-GB" dirty="0">
                <a:solidFill>
                  <a:srgbClr val="0000FF"/>
                </a:solidFill>
                <a:latin typeface="Arial" panose="020B0604020202020204" pitchFamily="34" charset="0"/>
                <a:cs typeface="Arial" panose="020B0604020202020204" pitchFamily="34" charset="0"/>
              </a:rPr>
              <a:t>1:2:1</a:t>
            </a:r>
            <a:r>
              <a:rPr lang="en-GB" dirty="0">
                <a:latin typeface="Arial" panose="020B0604020202020204" pitchFamily="34" charset="0"/>
                <a:cs typeface="Arial" panose="020B0604020202020204" pitchFamily="34" charset="0"/>
              </a:rPr>
              <a:t> segregation of F2 becomes eventually, in F∞, </a:t>
            </a:r>
            <a:r>
              <a:rPr lang="en-GB" dirty="0">
                <a:solidFill>
                  <a:srgbClr val="0000FF"/>
                </a:solidFill>
                <a:latin typeface="Arial" panose="020B0604020202020204" pitchFamily="34" charset="0"/>
                <a:cs typeface="Arial" panose="020B0604020202020204" pitchFamily="34" charset="0"/>
              </a:rPr>
              <a:t>1:1</a:t>
            </a:r>
            <a:r>
              <a:rPr lang="en-GB" dirty="0">
                <a:latin typeface="Arial" panose="020B0604020202020204" pitchFamily="34" charset="0"/>
                <a:cs typeface="Arial" panose="020B0604020202020204" pitchFamily="34" charset="0"/>
              </a:rPr>
              <a:t> (A1A1 : A2A2); fifty-fifty. This is a very marked deviation from p²+2pq+q².   </a:t>
            </a:r>
            <a:r>
              <a:rPr lang="en-GB" dirty="0">
                <a:solidFill>
                  <a:schemeClr val="tx1">
                    <a:lumMod val="50000"/>
                    <a:lumOff val="50000"/>
                  </a:schemeClr>
                </a:solidFill>
                <a:latin typeface="Arial" panose="020B0604020202020204" pitchFamily="34" charset="0"/>
                <a:cs typeface="Arial" panose="020B0604020202020204" pitchFamily="34" charset="0"/>
              </a:rPr>
              <a:t>p²+2pq+q² would be ‚here‘ 1:2:1 … you see this! Indeed, here, p=q=0.5; so </a:t>
            </a:r>
            <a:r>
              <a:rPr lang="en-GB" dirty="0">
                <a:solidFill>
                  <a:srgbClr val="0000FF"/>
                </a:solidFill>
                <a:latin typeface="Arial" panose="020B0604020202020204" pitchFamily="34" charset="0"/>
                <a:cs typeface="Arial" panose="020B0604020202020204" pitchFamily="34" charset="0"/>
              </a:rPr>
              <a:t>wow</a:t>
            </a:r>
            <a:r>
              <a:rPr lang="en-GB" dirty="0">
                <a:solidFill>
                  <a:schemeClr val="tx1">
                    <a:lumMod val="50000"/>
                    <a:lumOff val="50000"/>
                  </a:schemeClr>
                </a:solidFill>
                <a:latin typeface="Arial" panose="020B0604020202020204" pitchFamily="34" charset="0"/>
                <a:cs typeface="Arial" panose="020B0604020202020204" pitchFamily="34" charset="0"/>
              </a:rPr>
              <a:t>: in a Mendelian F2, we have the HWE-frequencies of genotypes. This is a strange co-incidence, useful to know</a:t>
            </a:r>
            <a:r>
              <a:rPr lang="en-GB" dirty="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solidFill>
                  <a:schemeClr val="tx1">
                    <a:lumMod val="50000"/>
                    <a:lumOff val="50000"/>
                  </a:schemeClr>
                </a:solidFill>
                <a:latin typeface="Arial" panose="020B0604020202020204" pitchFamily="34" charset="0"/>
                <a:cs typeface="Arial" panose="020B0604020202020204" pitchFamily="34" charset="0"/>
              </a:rPr>
              <a:t>Self-fertilization is the most extreme version of </a:t>
            </a:r>
            <a:r>
              <a:rPr lang="en-GB" dirty="0">
                <a:latin typeface="Arial" panose="020B0604020202020204" pitchFamily="34" charset="0"/>
                <a:cs typeface="Arial" panose="020B0604020202020204" pitchFamily="34" charset="0"/>
              </a:rPr>
              <a:t>genotypic assortative</a:t>
            </a:r>
            <a:r>
              <a:rPr lang="en-GB" dirty="0">
                <a:solidFill>
                  <a:schemeClr val="tx1">
                    <a:lumMod val="50000"/>
                    <a:lumOff val="50000"/>
                  </a:schemeClr>
                </a:solidFill>
                <a:latin typeface="Arial" panose="020B0604020202020204" pitchFamily="34" charset="0"/>
                <a:cs typeface="Arial" panose="020B0604020202020204" pitchFamily="34" charset="0"/>
              </a:rPr>
              <a:t> mating (mating between ‚genetically similar‘ more probable than random). Assortative mating can as well be </a:t>
            </a:r>
            <a:r>
              <a:rPr lang="en-GB" dirty="0">
                <a:latin typeface="Arial" panose="020B0604020202020204" pitchFamily="34" charset="0"/>
                <a:cs typeface="Arial" panose="020B0604020202020204" pitchFamily="34" charset="0"/>
              </a:rPr>
              <a:t>phenotypic assortative</a:t>
            </a:r>
            <a:r>
              <a:rPr lang="en-GB" dirty="0">
                <a:solidFill>
                  <a:schemeClr val="tx1">
                    <a:lumMod val="50000"/>
                    <a:lumOff val="50000"/>
                  </a:schemeClr>
                </a:solidFill>
                <a:latin typeface="Arial" panose="020B0604020202020204" pitchFamily="34" charset="0"/>
                <a:cs typeface="Arial" panose="020B0604020202020204" pitchFamily="34" charset="0"/>
              </a:rPr>
              <a:t>: Such as ‚those who flower at same time have a higher-than-random probability to cross among themselves‘. Phenotypic assortative mating typical-</a:t>
            </a:r>
            <a:r>
              <a:rPr lang="en-GB" dirty="0" err="1">
                <a:solidFill>
                  <a:schemeClr val="tx1">
                    <a:lumMod val="50000"/>
                    <a:lumOff val="50000"/>
                  </a:schemeClr>
                </a:solidFill>
                <a:latin typeface="Arial" panose="020B0604020202020204" pitchFamily="34" charset="0"/>
                <a:cs typeface="Arial" panose="020B0604020202020204" pitchFamily="34" charset="0"/>
              </a:rPr>
              <a:t>ly</a:t>
            </a:r>
            <a:r>
              <a:rPr lang="en-GB" dirty="0">
                <a:solidFill>
                  <a:schemeClr val="tx1">
                    <a:lumMod val="50000"/>
                    <a:lumOff val="50000"/>
                  </a:schemeClr>
                </a:solidFill>
                <a:latin typeface="Arial" panose="020B0604020202020204" pitchFamily="34" charset="0"/>
                <a:cs typeface="Arial" panose="020B0604020202020204" pitchFamily="34" charset="0"/>
              </a:rPr>
              <a:t> implies some genotypic assortative mating and produces higher-than-HWE homozygosity, at least for those loci that contribute to the segregation of the relevant trait (for instance here: flowering time).</a:t>
            </a:r>
          </a:p>
        </p:txBody>
      </p:sp>
      <p:sp>
        <p:nvSpPr>
          <p:cNvPr id="31" name="Right Triangle 30"/>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feld 5"/>
          <p:cNvSpPr txBox="1"/>
          <p:nvPr/>
        </p:nvSpPr>
        <p:spPr>
          <a:xfrm>
            <a:off x="11293160" y="6392795"/>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12</a:t>
            </a:fld>
            <a:endParaRPr lang="en-GB" sz="2400" dirty="0">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3"/>
          <a:stretch>
            <a:fillRect/>
          </a:stretch>
        </p:blipFill>
        <p:spPr>
          <a:xfrm>
            <a:off x="10139874" y="39790"/>
            <a:ext cx="1967476" cy="6306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385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326"/>
          <p:cNvSpPr txBox="1"/>
          <p:nvPr/>
        </p:nvSpPr>
        <p:spPr>
          <a:xfrm>
            <a:off x="72001" y="36000"/>
            <a:ext cx="12040328"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Compare repeated self-fertilization with milder versions of inbreeding.</a:t>
            </a:r>
          </a:p>
        </p:txBody>
      </p:sp>
      <p:grpSp>
        <p:nvGrpSpPr>
          <p:cNvPr id="206" name="Group 205"/>
          <p:cNvGrpSpPr/>
          <p:nvPr/>
        </p:nvGrpSpPr>
        <p:grpSpPr>
          <a:xfrm>
            <a:off x="48969" y="804333"/>
            <a:ext cx="8286461" cy="5867400"/>
            <a:chOff x="2406" y="804333"/>
            <a:chExt cx="8286461" cy="5867400"/>
          </a:xfrm>
        </p:grpSpPr>
        <p:grpSp>
          <p:nvGrpSpPr>
            <p:cNvPr id="204" name="Group 203"/>
            <p:cNvGrpSpPr/>
            <p:nvPr/>
          </p:nvGrpSpPr>
          <p:grpSpPr>
            <a:xfrm>
              <a:off x="130321" y="1035050"/>
              <a:ext cx="7996092" cy="5488762"/>
              <a:chOff x="130321" y="1035050"/>
              <a:chExt cx="7996092" cy="5488762"/>
            </a:xfrm>
          </p:grpSpPr>
          <p:sp>
            <p:nvSpPr>
              <p:cNvPr id="203" name="Rectangle 202"/>
              <p:cNvSpPr>
                <a:spLocks noChangeArrowheads="1"/>
              </p:cNvSpPr>
              <p:nvPr/>
            </p:nvSpPr>
            <p:spPr bwMode="auto">
              <a:xfrm>
                <a:off x="4170363" y="4572000"/>
                <a:ext cx="3308350" cy="1216025"/>
              </a:xfrm>
              <a:prstGeom prst="rect">
                <a:avLst/>
              </a:prstGeom>
              <a:solidFill>
                <a:schemeClr val="bg1"/>
              </a:solidFill>
              <a:ln w="0">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7" name="Line 6"/>
              <p:cNvSpPr>
                <a:spLocks noChangeShapeType="1"/>
              </p:cNvSpPr>
              <p:nvPr/>
            </p:nvSpPr>
            <p:spPr bwMode="auto">
              <a:xfrm flipV="1">
                <a:off x="1316038" y="1152525"/>
                <a:ext cx="0" cy="472916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7"/>
              <p:cNvSpPr>
                <a:spLocks noChangeShapeType="1"/>
              </p:cNvSpPr>
              <p:nvPr/>
            </p:nvSpPr>
            <p:spPr bwMode="auto">
              <a:xfrm flipV="1">
                <a:off x="7932738" y="1152525"/>
                <a:ext cx="0" cy="472916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8"/>
              <p:cNvSpPr>
                <a:spLocks noChangeShapeType="1"/>
              </p:cNvSpPr>
              <p:nvPr/>
            </p:nvSpPr>
            <p:spPr bwMode="auto">
              <a:xfrm flipH="1">
                <a:off x="1211263" y="5881688"/>
                <a:ext cx="104775" cy="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a:spLocks noChangeArrowheads="1"/>
              </p:cNvSpPr>
              <p:nvPr/>
            </p:nvSpPr>
            <p:spPr bwMode="auto">
              <a:xfrm>
                <a:off x="452438" y="5764213"/>
                <a:ext cx="7350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Line 10"/>
              <p:cNvSpPr>
                <a:spLocks noChangeShapeType="1"/>
              </p:cNvSpPr>
              <p:nvPr/>
            </p:nvSpPr>
            <p:spPr bwMode="auto">
              <a:xfrm flipH="1">
                <a:off x="1211263" y="5291138"/>
                <a:ext cx="104775" cy="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p:cNvSpPr>
                <a:spLocks noChangeArrowheads="1"/>
              </p:cNvSpPr>
              <p:nvPr/>
            </p:nvSpPr>
            <p:spPr bwMode="auto">
              <a:xfrm>
                <a:off x="452438" y="5173663"/>
                <a:ext cx="7350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0.125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p:cNvSpPr>
                <a:spLocks noChangeShapeType="1"/>
              </p:cNvSpPr>
              <p:nvPr/>
            </p:nvSpPr>
            <p:spPr bwMode="auto">
              <a:xfrm flipH="1">
                <a:off x="1211263" y="4700588"/>
                <a:ext cx="104775" cy="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p:cNvSpPr>
                <a:spLocks noChangeArrowheads="1"/>
              </p:cNvSpPr>
              <p:nvPr/>
            </p:nvSpPr>
            <p:spPr bwMode="auto">
              <a:xfrm>
                <a:off x="452438" y="4583113"/>
                <a:ext cx="7350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p:cNvSpPr>
                <a:spLocks noChangeShapeType="1"/>
              </p:cNvSpPr>
              <p:nvPr/>
            </p:nvSpPr>
            <p:spPr bwMode="auto">
              <a:xfrm flipH="1">
                <a:off x="1211263" y="4108450"/>
                <a:ext cx="104775" cy="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a:spLocks noChangeArrowheads="1"/>
              </p:cNvSpPr>
              <p:nvPr/>
            </p:nvSpPr>
            <p:spPr bwMode="auto">
              <a:xfrm>
                <a:off x="452438" y="3990975"/>
                <a:ext cx="7350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0.375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p:cNvSpPr>
                <a:spLocks noChangeShapeType="1"/>
              </p:cNvSpPr>
              <p:nvPr/>
            </p:nvSpPr>
            <p:spPr bwMode="auto">
              <a:xfrm flipH="1">
                <a:off x="1211263" y="3517900"/>
                <a:ext cx="104775" cy="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a:spLocks noChangeArrowheads="1"/>
              </p:cNvSpPr>
              <p:nvPr/>
            </p:nvSpPr>
            <p:spPr bwMode="auto">
              <a:xfrm>
                <a:off x="452438" y="3400425"/>
                <a:ext cx="7350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p:cNvSpPr>
                <a:spLocks noChangeShapeType="1"/>
              </p:cNvSpPr>
              <p:nvPr/>
            </p:nvSpPr>
            <p:spPr bwMode="auto">
              <a:xfrm flipH="1">
                <a:off x="1211263" y="2925763"/>
                <a:ext cx="104775" cy="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Rectangle 19"/>
              <p:cNvSpPr>
                <a:spLocks noChangeArrowheads="1"/>
              </p:cNvSpPr>
              <p:nvPr/>
            </p:nvSpPr>
            <p:spPr bwMode="auto">
              <a:xfrm>
                <a:off x="452438" y="2808288"/>
                <a:ext cx="7350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0.625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p:cNvSpPr>
                <a:spLocks noChangeShapeType="1"/>
              </p:cNvSpPr>
              <p:nvPr/>
            </p:nvSpPr>
            <p:spPr bwMode="auto">
              <a:xfrm flipH="1">
                <a:off x="1211263" y="2335213"/>
                <a:ext cx="104775" cy="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p:cNvSpPr>
                <a:spLocks noChangeArrowheads="1"/>
              </p:cNvSpPr>
              <p:nvPr/>
            </p:nvSpPr>
            <p:spPr bwMode="auto">
              <a:xfrm>
                <a:off x="452438" y="2217738"/>
                <a:ext cx="7350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0.750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p:cNvSpPr>
                <a:spLocks noChangeShapeType="1"/>
              </p:cNvSpPr>
              <p:nvPr/>
            </p:nvSpPr>
            <p:spPr bwMode="auto">
              <a:xfrm flipH="1">
                <a:off x="1211263" y="1743075"/>
                <a:ext cx="104775" cy="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23"/>
              <p:cNvSpPr>
                <a:spLocks noChangeArrowheads="1"/>
              </p:cNvSpPr>
              <p:nvPr/>
            </p:nvSpPr>
            <p:spPr bwMode="auto">
              <a:xfrm>
                <a:off x="452438" y="1625600"/>
                <a:ext cx="7350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0.875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p:cNvSpPr>
                <a:spLocks noChangeShapeType="1"/>
              </p:cNvSpPr>
              <p:nvPr/>
            </p:nvSpPr>
            <p:spPr bwMode="auto">
              <a:xfrm flipH="1">
                <a:off x="1211263" y="1152525"/>
                <a:ext cx="104775" cy="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25"/>
              <p:cNvSpPr>
                <a:spLocks noChangeArrowheads="1"/>
              </p:cNvSpPr>
              <p:nvPr/>
            </p:nvSpPr>
            <p:spPr bwMode="auto">
              <a:xfrm>
                <a:off x="452438" y="1035050"/>
                <a:ext cx="7350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rot="16200000">
                <a:off x="-985850" y="3379401"/>
                <a:ext cx="25093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rPr>
                  <a:t>Inbreeding Coefficient F</a:t>
                </a:r>
                <a:r>
                  <a:rPr kumimoji="0" lang="en-US" altLang="en-US" b="0" i="0" u="none" strike="noStrike" cap="none" normalizeH="0" baseline="-25000" dirty="0">
                    <a:ln>
                      <a:noFill/>
                    </a:ln>
                    <a:solidFill>
                      <a:srgbClr val="000000"/>
                    </a:solidFill>
                    <a:effectLst/>
                    <a:latin typeface="Arial" panose="020B0604020202020204" pitchFamily="34" charset="0"/>
                  </a:rPr>
                  <a:t>t</a:t>
                </a:r>
                <a:endParaRPr kumimoji="0" lang="en-US" altLang="en-US" b="0" i="0" u="none" strike="noStrike" cap="none" normalizeH="0" baseline="-25000" dirty="0">
                  <a:ln>
                    <a:noFill/>
                  </a:ln>
                  <a:solidFill>
                    <a:schemeClr val="tx1"/>
                  </a:solidFill>
                  <a:effectLst/>
                  <a:latin typeface="Arial" panose="020B0604020202020204" pitchFamily="34" charset="0"/>
                </a:endParaRPr>
              </a:p>
            </p:txBody>
          </p:sp>
          <p:sp>
            <p:nvSpPr>
              <p:cNvPr id="28" name="Line 27"/>
              <p:cNvSpPr>
                <a:spLocks noChangeShapeType="1"/>
              </p:cNvSpPr>
              <p:nvPr/>
            </p:nvSpPr>
            <p:spPr bwMode="auto">
              <a:xfrm>
                <a:off x="1316038" y="5881688"/>
                <a:ext cx="6616700" cy="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8"/>
              <p:cNvSpPr>
                <a:spLocks noChangeShapeType="1"/>
              </p:cNvSpPr>
              <p:nvPr/>
            </p:nvSpPr>
            <p:spPr bwMode="auto">
              <a:xfrm>
                <a:off x="1316038" y="1152525"/>
                <a:ext cx="6616700" cy="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9"/>
              <p:cNvSpPr>
                <a:spLocks noChangeShapeType="1"/>
              </p:cNvSpPr>
              <p:nvPr/>
            </p:nvSpPr>
            <p:spPr bwMode="auto">
              <a:xfrm>
                <a:off x="1316038" y="5881688"/>
                <a:ext cx="0" cy="10160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30"/>
              <p:cNvSpPr>
                <a:spLocks noChangeShapeType="1"/>
              </p:cNvSpPr>
              <p:nvPr/>
            </p:nvSpPr>
            <p:spPr bwMode="auto">
              <a:xfrm flipV="1">
                <a:off x="1316038" y="1052513"/>
                <a:ext cx="0" cy="10001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Rectangle 31"/>
              <p:cNvSpPr>
                <a:spLocks noChangeArrowheads="1"/>
              </p:cNvSpPr>
              <p:nvPr/>
            </p:nvSpPr>
            <p:spPr bwMode="auto">
              <a:xfrm>
                <a:off x="1192213" y="6007100"/>
                <a:ext cx="2476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2"/>
              <p:cNvSpPr>
                <a:spLocks noChangeShapeType="1"/>
              </p:cNvSpPr>
              <p:nvPr/>
            </p:nvSpPr>
            <p:spPr bwMode="auto">
              <a:xfrm>
                <a:off x="1917700" y="5881688"/>
                <a:ext cx="0" cy="10160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33"/>
              <p:cNvSpPr>
                <a:spLocks noChangeShapeType="1"/>
              </p:cNvSpPr>
              <p:nvPr/>
            </p:nvSpPr>
            <p:spPr bwMode="auto">
              <a:xfrm flipV="1">
                <a:off x="1917700" y="1052513"/>
                <a:ext cx="0" cy="10001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Rectangle 34"/>
              <p:cNvSpPr>
                <a:spLocks noChangeArrowheads="1"/>
              </p:cNvSpPr>
              <p:nvPr/>
            </p:nvSpPr>
            <p:spPr bwMode="auto">
              <a:xfrm>
                <a:off x="1793875" y="6007100"/>
                <a:ext cx="2476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5"/>
              <p:cNvSpPr>
                <a:spLocks noChangeShapeType="1"/>
              </p:cNvSpPr>
              <p:nvPr/>
            </p:nvSpPr>
            <p:spPr bwMode="auto">
              <a:xfrm>
                <a:off x="2519363" y="5881688"/>
                <a:ext cx="0" cy="10160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36"/>
              <p:cNvSpPr>
                <a:spLocks noChangeShapeType="1"/>
              </p:cNvSpPr>
              <p:nvPr/>
            </p:nvSpPr>
            <p:spPr bwMode="auto">
              <a:xfrm flipV="1">
                <a:off x="2519363" y="1052513"/>
                <a:ext cx="0" cy="10001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Rectangle 37"/>
              <p:cNvSpPr>
                <a:spLocks noChangeArrowheads="1"/>
              </p:cNvSpPr>
              <p:nvPr/>
            </p:nvSpPr>
            <p:spPr bwMode="auto">
              <a:xfrm>
                <a:off x="2395538" y="6007100"/>
                <a:ext cx="2476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8"/>
              <p:cNvSpPr>
                <a:spLocks noChangeShapeType="1"/>
              </p:cNvSpPr>
              <p:nvPr/>
            </p:nvSpPr>
            <p:spPr bwMode="auto">
              <a:xfrm>
                <a:off x="3119438" y="5881688"/>
                <a:ext cx="0" cy="10160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39"/>
              <p:cNvSpPr>
                <a:spLocks noChangeShapeType="1"/>
              </p:cNvSpPr>
              <p:nvPr/>
            </p:nvSpPr>
            <p:spPr bwMode="auto">
              <a:xfrm flipV="1">
                <a:off x="3119438" y="1052513"/>
                <a:ext cx="0" cy="10001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Rectangle 40"/>
              <p:cNvSpPr>
                <a:spLocks noChangeArrowheads="1"/>
              </p:cNvSpPr>
              <p:nvPr/>
            </p:nvSpPr>
            <p:spPr bwMode="auto">
              <a:xfrm>
                <a:off x="2995613" y="6007100"/>
                <a:ext cx="2476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41"/>
              <p:cNvSpPr>
                <a:spLocks noChangeShapeType="1"/>
              </p:cNvSpPr>
              <p:nvPr/>
            </p:nvSpPr>
            <p:spPr bwMode="auto">
              <a:xfrm>
                <a:off x="3721100" y="5881688"/>
                <a:ext cx="0" cy="10160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42"/>
              <p:cNvSpPr>
                <a:spLocks noChangeShapeType="1"/>
              </p:cNvSpPr>
              <p:nvPr/>
            </p:nvSpPr>
            <p:spPr bwMode="auto">
              <a:xfrm flipV="1">
                <a:off x="3721100" y="1052513"/>
                <a:ext cx="0" cy="10001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Rectangle 43"/>
              <p:cNvSpPr>
                <a:spLocks noChangeArrowheads="1"/>
              </p:cNvSpPr>
              <p:nvPr/>
            </p:nvSpPr>
            <p:spPr bwMode="auto">
              <a:xfrm>
                <a:off x="3598863" y="6007100"/>
                <a:ext cx="2476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44"/>
              <p:cNvSpPr>
                <a:spLocks noChangeShapeType="1"/>
              </p:cNvSpPr>
              <p:nvPr/>
            </p:nvSpPr>
            <p:spPr bwMode="auto">
              <a:xfrm>
                <a:off x="4322763" y="5881688"/>
                <a:ext cx="0" cy="10160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45"/>
              <p:cNvSpPr>
                <a:spLocks noChangeShapeType="1"/>
              </p:cNvSpPr>
              <p:nvPr/>
            </p:nvSpPr>
            <p:spPr bwMode="auto">
              <a:xfrm flipV="1">
                <a:off x="4322763" y="1052513"/>
                <a:ext cx="0" cy="10001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Rectangle 46"/>
              <p:cNvSpPr>
                <a:spLocks noChangeArrowheads="1"/>
              </p:cNvSpPr>
              <p:nvPr/>
            </p:nvSpPr>
            <p:spPr bwMode="auto">
              <a:xfrm>
                <a:off x="4130675" y="6007100"/>
                <a:ext cx="3873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47"/>
              <p:cNvSpPr>
                <a:spLocks noChangeShapeType="1"/>
              </p:cNvSpPr>
              <p:nvPr/>
            </p:nvSpPr>
            <p:spPr bwMode="auto">
              <a:xfrm>
                <a:off x="4926013" y="5881688"/>
                <a:ext cx="0" cy="10160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48"/>
              <p:cNvSpPr>
                <a:spLocks noChangeShapeType="1"/>
              </p:cNvSpPr>
              <p:nvPr/>
            </p:nvSpPr>
            <p:spPr bwMode="auto">
              <a:xfrm flipV="1">
                <a:off x="4926013" y="1052513"/>
                <a:ext cx="0" cy="10001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Rectangle 49"/>
              <p:cNvSpPr>
                <a:spLocks noChangeArrowheads="1"/>
              </p:cNvSpPr>
              <p:nvPr/>
            </p:nvSpPr>
            <p:spPr bwMode="auto">
              <a:xfrm>
                <a:off x="4732338" y="6007100"/>
                <a:ext cx="3873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p:cNvSpPr>
                <a:spLocks noChangeShapeType="1"/>
              </p:cNvSpPr>
              <p:nvPr/>
            </p:nvSpPr>
            <p:spPr bwMode="auto">
              <a:xfrm>
                <a:off x="5526088" y="5881688"/>
                <a:ext cx="0" cy="10160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51"/>
              <p:cNvSpPr>
                <a:spLocks noChangeShapeType="1"/>
              </p:cNvSpPr>
              <p:nvPr/>
            </p:nvSpPr>
            <p:spPr bwMode="auto">
              <a:xfrm flipV="1">
                <a:off x="5526088" y="1052513"/>
                <a:ext cx="0" cy="10001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Rectangle 52"/>
              <p:cNvSpPr>
                <a:spLocks noChangeArrowheads="1"/>
              </p:cNvSpPr>
              <p:nvPr/>
            </p:nvSpPr>
            <p:spPr bwMode="auto">
              <a:xfrm>
                <a:off x="5332413" y="6007100"/>
                <a:ext cx="3873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3"/>
              <p:cNvSpPr>
                <a:spLocks noChangeShapeType="1"/>
              </p:cNvSpPr>
              <p:nvPr/>
            </p:nvSpPr>
            <p:spPr bwMode="auto">
              <a:xfrm>
                <a:off x="6127750" y="5881688"/>
                <a:ext cx="0" cy="10160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54"/>
              <p:cNvSpPr>
                <a:spLocks noChangeShapeType="1"/>
              </p:cNvSpPr>
              <p:nvPr/>
            </p:nvSpPr>
            <p:spPr bwMode="auto">
              <a:xfrm flipV="1">
                <a:off x="6127750" y="1052513"/>
                <a:ext cx="0" cy="10001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Rectangle 55"/>
              <p:cNvSpPr>
                <a:spLocks noChangeArrowheads="1"/>
              </p:cNvSpPr>
              <p:nvPr/>
            </p:nvSpPr>
            <p:spPr bwMode="auto">
              <a:xfrm>
                <a:off x="5934075" y="6007100"/>
                <a:ext cx="3873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p:cNvSpPr>
                <a:spLocks noChangeShapeType="1"/>
              </p:cNvSpPr>
              <p:nvPr/>
            </p:nvSpPr>
            <p:spPr bwMode="auto">
              <a:xfrm>
                <a:off x="6729413" y="5881688"/>
                <a:ext cx="0" cy="10160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57"/>
              <p:cNvSpPr>
                <a:spLocks noChangeShapeType="1"/>
              </p:cNvSpPr>
              <p:nvPr/>
            </p:nvSpPr>
            <p:spPr bwMode="auto">
              <a:xfrm flipV="1">
                <a:off x="6729413" y="1052513"/>
                <a:ext cx="0" cy="10001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Rectangle 58"/>
              <p:cNvSpPr>
                <a:spLocks noChangeArrowheads="1"/>
              </p:cNvSpPr>
              <p:nvPr/>
            </p:nvSpPr>
            <p:spPr bwMode="auto">
              <a:xfrm>
                <a:off x="6537325" y="6007100"/>
                <a:ext cx="3873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59"/>
              <p:cNvSpPr>
                <a:spLocks noChangeShapeType="1"/>
              </p:cNvSpPr>
              <p:nvPr/>
            </p:nvSpPr>
            <p:spPr bwMode="auto">
              <a:xfrm>
                <a:off x="7331075" y="5881688"/>
                <a:ext cx="0" cy="10160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60"/>
              <p:cNvSpPr>
                <a:spLocks noChangeShapeType="1"/>
              </p:cNvSpPr>
              <p:nvPr/>
            </p:nvSpPr>
            <p:spPr bwMode="auto">
              <a:xfrm flipV="1">
                <a:off x="7331075" y="1052513"/>
                <a:ext cx="0" cy="10001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Rectangle 61"/>
              <p:cNvSpPr>
                <a:spLocks noChangeArrowheads="1"/>
              </p:cNvSpPr>
              <p:nvPr/>
            </p:nvSpPr>
            <p:spPr bwMode="auto">
              <a:xfrm>
                <a:off x="7138988" y="6007100"/>
                <a:ext cx="3873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2"/>
              <p:cNvSpPr>
                <a:spLocks noChangeShapeType="1"/>
              </p:cNvSpPr>
              <p:nvPr/>
            </p:nvSpPr>
            <p:spPr bwMode="auto">
              <a:xfrm>
                <a:off x="7932738" y="5881688"/>
                <a:ext cx="0" cy="10160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63"/>
              <p:cNvSpPr>
                <a:spLocks noChangeShapeType="1"/>
              </p:cNvSpPr>
              <p:nvPr/>
            </p:nvSpPr>
            <p:spPr bwMode="auto">
              <a:xfrm flipV="1">
                <a:off x="7932738" y="1052513"/>
                <a:ext cx="0" cy="100013"/>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Rectangle 64"/>
              <p:cNvSpPr>
                <a:spLocks noChangeArrowheads="1"/>
              </p:cNvSpPr>
              <p:nvPr/>
            </p:nvSpPr>
            <p:spPr bwMode="auto">
              <a:xfrm>
                <a:off x="7739063" y="6007100"/>
                <a:ext cx="3873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5"/>
              <p:cNvSpPr>
                <a:spLocks noChangeArrowheads="1"/>
              </p:cNvSpPr>
              <p:nvPr/>
            </p:nvSpPr>
            <p:spPr bwMode="auto">
              <a:xfrm>
                <a:off x="3124200" y="6246813"/>
                <a:ext cx="24237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rPr>
                  <a:t>Inbreeding Generation 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7" name="Freeform 66"/>
              <p:cNvSpPr>
                <a:spLocks/>
              </p:cNvSpPr>
              <p:nvPr/>
            </p:nvSpPr>
            <p:spPr bwMode="auto">
              <a:xfrm>
                <a:off x="1316038" y="1152525"/>
                <a:ext cx="6015037" cy="4729163"/>
              </a:xfrm>
              <a:custGeom>
                <a:avLst/>
                <a:gdLst>
                  <a:gd name="T0" fmla="*/ 0 w 7578"/>
                  <a:gd name="T1" fmla="*/ 5960 h 5960"/>
                  <a:gd name="T2" fmla="*/ 379 w 7578"/>
                  <a:gd name="T3" fmla="*/ 2980 h 5960"/>
                  <a:gd name="T4" fmla="*/ 758 w 7578"/>
                  <a:gd name="T5" fmla="*/ 1490 h 5960"/>
                  <a:gd name="T6" fmla="*/ 1137 w 7578"/>
                  <a:gd name="T7" fmla="*/ 745 h 5960"/>
                  <a:gd name="T8" fmla="*/ 1515 w 7578"/>
                  <a:gd name="T9" fmla="*/ 373 h 5960"/>
                  <a:gd name="T10" fmla="*/ 1894 w 7578"/>
                  <a:gd name="T11" fmla="*/ 187 h 5960"/>
                  <a:gd name="T12" fmla="*/ 2273 w 7578"/>
                  <a:gd name="T13" fmla="*/ 94 h 5960"/>
                  <a:gd name="T14" fmla="*/ 2652 w 7578"/>
                  <a:gd name="T15" fmla="*/ 47 h 5960"/>
                  <a:gd name="T16" fmla="*/ 3031 w 7578"/>
                  <a:gd name="T17" fmla="*/ 24 h 5960"/>
                  <a:gd name="T18" fmla="*/ 3409 w 7578"/>
                  <a:gd name="T19" fmla="*/ 12 h 5960"/>
                  <a:gd name="T20" fmla="*/ 3788 w 7578"/>
                  <a:gd name="T21" fmla="*/ 7 h 5960"/>
                  <a:gd name="T22" fmla="*/ 4169 w 7578"/>
                  <a:gd name="T23" fmla="*/ 4 h 5960"/>
                  <a:gd name="T24" fmla="*/ 4547 w 7578"/>
                  <a:gd name="T25" fmla="*/ 2 h 5960"/>
                  <a:gd name="T26" fmla="*/ 4926 w 7578"/>
                  <a:gd name="T27" fmla="*/ 2 h 5960"/>
                  <a:gd name="T28" fmla="*/ 5305 w 7578"/>
                  <a:gd name="T29" fmla="*/ 2 h 5960"/>
                  <a:gd name="T30" fmla="*/ 5684 w 7578"/>
                  <a:gd name="T31" fmla="*/ 0 h 5960"/>
                  <a:gd name="T32" fmla="*/ 6062 w 7578"/>
                  <a:gd name="T33" fmla="*/ 0 h 5960"/>
                  <a:gd name="T34" fmla="*/ 6441 w 7578"/>
                  <a:gd name="T35" fmla="*/ 0 h 5960"/>
                  <a:gd name="T36" fmla="*/ 6820 w 7578"/>
                  <a:gd name="T37" fmla="*/ 0 h 5960"/>
                  <a:gd name="T38" fmla="*/ 7199 w 7578"/>
                  <a:gd name="T39" fmla="*/ 0 h 5960"/>
                  <a:gd name="T40" fmla="*/ 7578 w 7578"/>
                  <a:gd name="T41" fmla="*/ 0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78" h="5960">
                    <a:moveTo>
                      <a:pt x="0" y="5960"/>
                    </a:moveTo>
                    <a:lnTo>
                      <a:pt x="379" y="2980"/>
                    </a:lnTo>
                    <a:lnTo>
                      <a:pt x="758" y="1490"/>
                    </a:lnTo>
                    <a:lnTo>
                      <a:pt x="1137" y="745"/>
                    </a:lnTo>
                    <a:lnTo>
                      <a:pt x="1515" y="373"/>
                    </a:lnTo>
                    <a:lnTo>
                      <a:pt x="1894" y="187"/>
                    </a:lnTo>
                    <a:lnTo>
                      <a:pt x="2273" y="94"/>
                    </a:lnTo>
                    <a:lnTo>
                      <a:pt x="2652" y="47"/>
                    </a:lnTo>
                    <a:lnTo>
                      <a:pt x="3031" y="24"/>
                    </a:lnTo>
                    <a:lnTo>
                      <a:pt x="3409" y="12"/>
                    </a:lnTo>
                    <a:lnTo>
                      <a:pt x="3788" y="7"/>
                    </a:lnTo>
                    <a:lnTo>
                      <a:pt x="4169" y="4"/>
                    </a:lnTo>
                    <a:lnTo>
                      <a:pt x="4547" y="2"/>
                    </a:lnTo>
                    <a:lnTo>
                      <a:pt x="4926" y="2"/>
                    </a:lnTo>
                    <a:lnTo>
                      <a:pt x="5305" y="2"/>
                    </a:lnTo>
                    <a:lnTo>
                      <a:pt x="5684" y="0"/>
                    </a:lnTo>
                    <a:lnTo>
                      <a:pt x="6062" y="0"/>
                    </a:lnTo>
                    <a:lnTo>
                      <a:pt x="6441" y="0"/>
                    </a:lnTo>
                    <a:lnTo>
                      <a:pt x="6820" y="0"/>
                    </a:lnTo>
                    <a:lnTo>
                      <a:pt x="7199" y="0"/>
                    </a:lnTo>
                    <a:lnTo>
                      <a:pt x="7578"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Freeform 67"/>
              <p:cNvSpPr>
                <a:spLocks/>
              </p:cNvSpPr>
              <p:nvPr/>
            </p:nvSpPr>
            <p:spPr bwMode="auto">
              <a:xfrm>
                <a:off x="7331075" y="1152525"/>
                <a:ext cx="601662" cy="0"/>
              </a:xfrm>
              <a:custGeom>
                <a:avLst/>
                <a:gdLst>
                  <a:gd name="T0" fmla="*/ 0 w 759"/>
                  <a:gd name="T1" fmla="*/ 378 w 759"/>
                  <a:gd name="T2" fmla="*/ 759 w 759"/>
                </a:gdLst>
                <a:ahLst/>
                <a:cxnLst>
                  <a:cxn ang="0">
                    <a:pos x="T0" y="0"/>
                  </a:cxn>
                  <a:cxn ang="0">
                    <a:pos x="T1" y="0"/>
                  </a:cxn>
                  <a:cxn ang="0">
                    <a:pos x="T2" y="0"/>
                  </a:cxn>
                </a:cxnLst>
                <a:rect l="0" t="0" r="r" b="b"/>
                <a:pathLst>
                  <a:path w="759">
                    <a:moveTo>
                      <a:pt x="0" y="0"/>
                    </a:moveTo>
                    <a:lnTo>
                      <a:pt x="378" y="0"/>
                    </a:lnTo>
                    <a:lnTo>
                      <a:pt x="759"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68"/>
              <p:cNvSpPr>
                <a:spLocks noChangeShapeType="1"/>
              </p:cNvSpPr>
              <p:nvPr/>
            </p:nvSpPr>
            <p:spPr bwMode="auto">
              <a:xfrm>
                <a:off x="1233488" y="5881688"/>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69"/>
              <p:cNvSpPr>
                <a:spLocks noChangeShapeType="1"/>
              </p:cNvSpPr>
              <p:nvPr/>
            </p:nvSpPr>
            <p:spPr bwMode="auto">
              <a:xfrm>
                <a:off x="1316038" y="5803900"/>
                <a:ext cx="0" cy="15875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70"/>
              <p:cNvSpPr>
                <a:spLocks noChangeShapeType="1"/>
              </p:cNvSpPr>
              <p:nvPr/>
            </p:nvSpPr>
            <p:spPr bwMode="auto">
              <a:xfrm>
                <a:off x="1533525" y="4700588"/>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71"/>
              <p:cNvSpPr>
                <a:spLocks noChangeShapeType="1"/>
              </p:cNvSpPr>
              <p:nvPr/>
            </p:nvSpPr>
            <p:spPr bwMode="auto">
              <a:xfrm>
                <a:off x="1617663" y="4621213"/>
                <a:ext cx="0" cy="15875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72"/>
              <p:cNvSpPr>
                <a:spLocks noChangeShapeType="1"/>
              </p:cNvSpPr>
              <p:nvPr/>
            </p:nvSpPr>
            <p:spPr bwMode="auto">
              <a:xfrm>
                <a:off x="1835150" y="4108450"/>
                <a:ext cx="163512"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73"/>
              <p:cNvSpPr>
                <a:spLocks noChangeShapeType="1"/>
              </p:cNvSpPr>
              <p:nvPr/>
            </p:nvSpPr>
            <p:spPr bwMode="auto">
              <a:xfrm>
                <a:off x="1917700" y="4029075"/>
                <a:ext cx="0" cy="160338"/>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74"/>
              <p:cNvSpPr>
                <a:spLocks noChangeShapeType="1"/>
              </p:cNvSpPr>
              <p:nvPr/>
            </p:nvSpPr>
            <p:spPr bwMode="auto">
              <a:xfrm>
                <a:off x="2135188" y="3517900"/>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75"/>
              <p:cNvSpPr>
                <a:spLocks noChangeShapeType="1"/>
              </p:cNvSpPr>
              <p:nvPr/>
            </p:nvSpPr>
            <p:spPr bwMode="auto">
              <a:xfrm>
                <a:off x="2217738" y="3438525"/>
                <a:ext cx="0" cy="15875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76"/>
              <p:cNvSpPr>
                <a:spLocks noChangeShapeType="1"/>
              </p:cNvSpPr>
              <p:nvPr/>
            </p:nvSpPr>
            <p:spPr bwMode="auto">
              <a:xfrm>
                <a:off x="2435225" y="3073400"/>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77"/>
              <p:cNvSpPr>
                <a:spLocks noChangeShapeType="1"/>
              </p:cNvSpPr>
              <p:nvPr/>
            </p:nvSpPr>
            <p:spPr bwMode="auto">
              <a:xfrm>
                <a:off x="2519363" y="2994025"/>
                <a:ext cx="0" cy="160338"/>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78"/>
              <p:cNvSpPr>
                <a:spLocks noChangeShapeType="1"/>
              </p:cNvSpPr>
              <p:nvPr/>
            </p:nvSpPr>
            <p:spPr bwMode="auto">
              <a:xfrm>
                <a:off x="2736850" y="2703513"/>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79"/>
              <p:cNvSpPr>
                <a:spLocks noChangeShapeType="1"/>
              </p:cNvSpPr>
              <p:nvPr/>
            </p:nvSpPr>
            <p:spPr bwMode="auto">
              <a:xfrm>
                <a:off x="2819400" y="2625725"/>
                <a:ext cx="0" cy="15875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80"/>
              <p:cNvSpPr>
                <a:spLocks noChangeShapeType="1"/>
              </p:cNvSpPr>
              <p:nvPr/>
            </p:nvSpPr>
            <p:spPr bwMode="auto">
              <a:xfrm>
                <a:off x="3036888" y="2408238"/>
                <a:ext cx="166687"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81"/>
              <p:cNvSpPr>
                <a:spLocks noChangeShapeType="1"/>
              </p:cNvSpPr>
              <p:nvPr/>
            </p:nvSpPr>
            <p:spPr bwMode="auto">
              <a:xfrm>
                <a:off x="3119438" y="2328863"/>
                <a:ext cx="0" cy="160338"/>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82"/>
              <p:cNvSpPr>
                <a:spLocks noChangeShapeType="1"/>
              </p:cNvSpPr>
              <p:nvPr/>
            </p:nvSpPr>
            <p:spPr bwMode="auto">
              <a:xfrm>
                <a:off x="3338513" y="2168525"/>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83"/>
              <p:cNvSpPr>
                <a:spLocks noChangeShapeType="1"/>
              </p:cNvSpPr>
              <p:nvPr/>
            </p:nvSpPr>
            <p:spPr bwMode="auto">
              <a:xfrm>
                <a:off x="3421063" y="2089150"/>
                <a:ext cx="0" cy="160338"/>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84"/>
              <p:cNvSpPr>
                <a:spLocks noChangeShapeType="1"/>
              </p:cNvSpPr>
              <p:nvPr/>
            </p:nvSpPr>
            <p:spPr bwMode="auto">
              <a:xfrm>
                <a:off x="3640138" y="1974850"/>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85"/>
              <p:cNvSpPr>
                <a:spLocks noChangeShapeType="1"/>
              </p:cNvSpPr>
              <p:nvPr/>
            </p:nvSpPr>
            <p:spPr bwMode="auto">
              <a:xfrm>
                <a:off x="3721100" y="1895475"/>
                <a:ext cx="0" cy="15875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86"/>
              <p:cNvSpPr>
                <a:spLocks noChangeShapeType="1"/>
              </p:cNvSpPr>
              <p:nvPr/>
            </p:nvSpPr>
            <p:spPr bwMode="auto">
              <a:xfrm>
                <a:off x="3940175" y="1817688"/>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87"/>
              <p:cNvSpPr>
                <a:spLocks noChangeShapeType="1"/>
              </p:cNvSpPr>
              <p:nvPr/>
            </p:nvSpPr>
            <p:spPr bwMode="auto">
              <a:xfrm>
                <a:off x="4022725" y="1738313"/>
                <a:ext cx="0" cy="15875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88"/>
              <p:cNvSpPr>
                <a:spLocks noChangeShapeType="1"/>
              </p:cNvSpPr>
              <p:nvPr/>
            </p:nvSpPr>
            <p:spPr bwMode="auto">
              <a:xfrm>
                <a:off x="4241800" y="1690688"/>
                <a:ext cx="163512"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89"/>
              <p:cNvSpPr>
                <a:spLocks noChangeShapeType="1"/>
              </p:cNvSpPr>
              <p:nvPr/>
            </p:nvSpPr>
            <p:spPr bwMode="auto">
              <a:xfrm>
                <a:off x="4322763" y="1609725"/>
                <a:ext cx="0" cy="1619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90"/>
              <p:cNvSpPr>
                <a:spLocks noChangeShapeType="1"/>
              </p:cNvSpPr>
              <p:nvPr/>
            </p:nvSpPr>
            <p:spPr bwMode="auto">
              <a:xfrm>
                <a:off x="4541838" y="1587500"/>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91"/>
              <p:cNvSpPr>
                <a:spLocks noChangeShapeType="1"/>
              </p:cNvSpPr>
              <p:nvPr/>
            </p:nvSpPr>
            <p:spPr bwMode="auto">
              <a:xfrm>
                <a:off x="4624388" y="1508125"/>
                <a:ext cx="0" cy="160338"/>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92"/>
              <p:cNvSpPr>
                <a:spLocks noChangeShapeType="1"/>
              </p:cNvSpPr>
              <p:nvPr/>
            </p:nvSpPr>
            <p:spPr bwMode="auto">
              <a:xfrm>
                <a:off x="4841875" y="1504950"/>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93"/>
              <p:cNvSpPr>
                <a:spLocks noChangeShapeType="1"/>
              </p:cNvSpPr>
              <p:nvPr/>
            </p:nvSpPr>
            <p:spPr bwMode="auto">
              <a:xfrm>
                <a:off x="4926013" y="1425575"/>
                <a:ext cx="0" cy="15875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94"/>
              <p:cNvSpPr>
                <a:spLocks noChangeShapeType="1"/>
              </p:cNvSpPr>
              <p:nvPr/>
            </p:nvSpPr>
            <p:spPr bwMode="auto">
              <a:xfrm>
                <a:off x="5143500" y="1436688"/>
                <a:ext cx="163512"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95"/>
              <p:cNvSpPr>
                <a:spLocks noChangeShapeType="1"/>
              </p:cNvSpPr>
              <p:nvPr/>
            </p:nvSpPr>
            <p:spPr bwMode="auto">
              <a:xfrm>
                <a:off x="5226050" y="1357313"/>
                <a:ext cx="0" cy="160338"/>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96"/>
              <p:cNvSpPr>
                <a:spLocks noChangeShapeType="1"/>
              </p:cNvSpPr>
              <p:nvPr/>
            </p:nvSpPr>
            <p:spPr bwMode="auto">
              <a:xfrm>
                <a:off x="5443538" y="1382713"/>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97"/>
              <p:cNvSpPr>
                <a:spLocks noChangeShapeType="1"/>
              </p:cNvSpPr>
              <p:nvPr/>
            </p:nvSpPr>
            <p:spPr bwMode="auto">
              <a:xfrm>
                <a:off x="5526088" y="1301750"/>
                <a:ext cx="0" cy="1619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98"/>
              <p:cNvSpPr>
                <a:spLocks noChangeShapeType="1"/>
              </p:cNvSpPr>
              <p:nvPr/>
            </p:nvSpPr>
            <p:spPr bwMode="auto">
              <a:xfrm>
                <a:off x="5745163" y="1339850"/>
                <a:ext cx="163512"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99"/>
              <p:cNvSpPr>
                <a:spLocks noChangeShapeType="1"/>
              </p:cNvSpPr>
              <p:nvPr/>
            </p:nvSpPr>
            <p:spPr bwMode="auto">
              <a:xfrm>
                <a:off x="5827713" y="1258888"/>
                <a:ext cx="0" cy="160338"/>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100"/>
              <p:cNvSpPr>
                <a:spLocks noChangeShapeType="1"/>
              </p:cNvSpPr>
              <p:nvPr/>
            </p:nvSpPr>
            <p:spPr bwMode="auto">
              <a:xfrm>
                <a:off x="6045200" y="1303338"/>
                <a:ext cx="166687"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101"/>
              <p:cNvSpPr>
                <a:spLocks noChangeShapeType="1"/>
              </p:cNvSpPr>
              <p:nvPr/>
            </p:nvSpPr>
            <p:spPr bwMode="auto">
              <a:xfrm>
                <a:off x="6127750" y="1223963"/>
                <a:ext cx="0" cy="15875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102"/>
              <p:cNvSpPr>
                <a:spLocks noChangeShapeType="1"/>
              </p:cNvSpPr>
              <p:nvPr/>
            </p:nvSpPr>
            <p:spPr bwMode="auto">
              <a:xfrm>
                <a:off x="6345238" y="1274763"/>
                <a:ext cx="166687"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103"/>
              <p:cNvSpPr>
                <a:spLocks noChangeShapeType="1"/>
              </p:cNvSpPr>
              <p:nvPr/>
            </p:nvSpPr>
            <p:spPr bwMode="auto">
              <a:xfrm>
                <a:off x="6429375" y="1193800"/>
                <a:ext cx="0" cy="160338"/>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104"/>
              <p:cNvSpPr>
                <a:spLocks noChangeShapeType="1"/>
              </p:cNvSpPr>
              <p:nvPr/>
            </p:nvSpPr>
            <p:spPr bwMode="auto">
              <a:xfrm>
                <a:off x="6648450" y="1250950"/>
                <a:ext cx="163512"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105"/>
              <p:cNvSpPr>
                <a:spLocks noChangeShapeType="1"/>
              </p:cNvSpPr>
              <p:nvPr/>
            </p:nvSpPr>
            <p:spPr bwMode="auto">
              <a:xfrm>
                <a:off x="6729413" y="1171575"/>
                <a:ext cx="0" cy="160338"/>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106"/>
              <p:cNvSpPr>
                <a:spLocks noChangeShapeType="1"/>
              </p:cNvSpPr>
              <p:nvPr/>
            </p:nvSpPr>
            <p:spPr bwMode="auto">
              <a:xfrm>
                <a:off x="6948488" y="1231900"/>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107"/>
              <p:cNvSpPr>
                <a:spLocks noChangeShapeType="1"/>
              </p:cNvSpPr>
              <p:nvPr/>
            </p:nvSpPr>
            <p:spPr bwMode="auto">
              <a:xfrm>
                <a:off x="7029450" y="1152525"/>
                <a:ext cx="0" cy="15875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108"/>
              <p:cNvSpPr>
                <a:spLocks noChangeShapeType="1"/>
              </p:cNvSpPr>
              <p:nvPr/>
            </p:nvSpPr>
            <p:spPr bwMode="auto">
              <a:xfrm>
                <a:off x="7248525" y="1216025"/>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109"/>
              <p:cNvSpPr>
                <a:spLocks noChangeShapeType="1"/>
              </p:cNvSpPr>
              <p:nvPr/>
            </p:nvSpPr>
            <p:spPr bwMode="auto">
              <a:xfrm>
                <a:off x="7331075" y="1138238"/>
                <a:ext cx="0" cy="15875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Freeform 110"/>
              <p:cNvSpPr>
                <a:spLocks/>
              </p:cNvSpPr>
              <p:nvPr/>
            </p:nvSpPr>
            <p:spPr bwMode="auto">
              <a:xfrm>
                <a:off x="1316038" y="1216025"/>
                <a:ext cx="6015037" cy="4665663"/>
              </a:xfrm>
              <a:custGeom>
                <a:avLst/>
                <a:gdLst>
                  <a:gd name="T0" fmla="*/ 0 w 7578"/>
                  <a:gd name="T1" fmla="*/ 5878 h 5878"/>
                  <a:gd name="T2" fmla="*/ 379 w 7578"/>
                  <a:gd name="T3" fmla="*/ 4388 h 5878"/>
                  <a:gd name="T4" fmla="*/ 758 w 7578"/>
                  <a:gd name="T5" fmla="*/ 3643 h 5878"/>
                  <a:gd name="T6" fmla="*/ 1137 w 7578"/>
                  <a:gd name="T7" fmla="*/ 2898 h 5878"/>
                  <a:gd name="T8" fmla="*/ 1515 w 7578"/>
                  <a:gd name="T9" fmla="*/ 2339 h 5878"/>
                  <a:gd name="T10" fmla="*/ 1894 w 7578"/>
                  <a:gd name="T11" fmla="*/ 1874 h 5878"/>
                  <a:gd name="T12" fmla="*/ 2273 w 7578"/>
                  <a:gd name="T13" fmla="*/ 1501 h 5878"/>
                  <a:gd name="T14" fmla="*/ 2652 w 7578"/>
                  <a:gd name="T15" fmla="*/ 1199 h 5878"/>
                  <a:gd name="T16" fmla="*/ 3031 w 7578"/>
                  <a:gd name="T17" fmla="*/ 954 h 5878"/>
                  <a:gd name="T18" fmla="*/ 3409 w 7578"/>
                  <a:gd name="T19" fmla="*/ 756 h 5878"/>
                  <a:gd name="T20" fmla="*/ 3788 w 7578"/>
                  <a:gd name="T21" fmla="*/ 597 h 5878"/>
                  <a:gd name="T22" fmla="*/ 4169 w 7578"/>
                  <a:gd name="T23" fmla="*/ 467 h 5878"/>
                  <a:gd name="T24" fmla="*/ 4547 w 7578"/>
                  <a:gd name="T25" fmla="*/ 362 h 5878"/>
                  <a:gd name="T26" fmla="*/ 4926 w 7578"/>
                  <a:gd name="T27" fmla="*/ 278 h 5878"/>
                  <a:gd name="T28" fmla="*/ 5305 w 7578"/>
                  <a:gd name="T29" fmla="*/ 209 h 5878"/>
                  <a:gd name="T30" fmla="*/ 5684 w 7578"/>
                  <a:gd name="T31" fmla="*/ 155 h 5878"/>
                  <a:gd name="T32" fmla="*/ 6062 w 7578"/>
                  <a:gd name="T33" fmla="*/ 110 h 5878"/>
                  <a:gd name="T34" fmla="*/ 6441 w 7578"/>
                  <a:gd name="T35" fmla="*/ 73 h 5878"/>
                  <a:gd name="T36" fmla="*/ 6820 w 7578"/>
                  <a:gd name="T37" fmla="*/ 43 h 5878"/>
                  <a:gd name="T38" fmla="*/ 7199 w 7578"/>
                  <a:gd name="T39" fmla="*/ 20 h 5878"/>
                  <a:gd name="T40" fmla="*/ 7578 w 7578"/>
                  <a:gd name="T41" fmla="*/ 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78" h="5878">
                    <a:moveTo>
                      <a:pt x="0" y="5878"/>
                    </a:moveTo>
                    <a:lnTo>
                      <a:pt x="379" y="4388"/>
                    </a:lnTo>
                    <a:lnTo>
                      <a:pt x="758" y="3643"/>
                    </a:lnTo>
                    <a:lnTo>
                      <a:pt x="1137" y="2898"/>
                    </a:lnTo>
                    <a:lnTo>
                      <a:pt x="1515" y="2339"/>
                    </a:lnTo>
                    <a:lnTo>
                      <a:pt x="1894" y="1874"/>
                    </a:lnTo>
                    <a:lnTo>
                      <a:pt x="2273" y="1501"/>
                    </a:lnTo>
                    <a:lnTo>
                      <a:pt x="2652" y="1199"/>
                    </a:lnTo>
                    <a:lnTo>
                      <a:pt x="3031" y="954"/>
                    </a:lnTo>
                    <a:lnTo>
                      <a:pt x="3409" y="756"/>
                    </a:lnTo>
                    <a:lnTo>
                      <a:pt x="3788" y="597"/>
                    </a:lnTo>
                    <a:lnTo>
                      <a:pt x="4169" y="467"/>
                    </a:lnTo>
                    <a:lnTo>
                      <a:pt x="4547" y="362"/>
                    </a:lnTo>
                    <a:lnTo>
                      <a:pt x="4926" y="278"/>
                    </a:lnTo>
                    <a:lnTo>
                      <a:pt x="5305" y="209"/>
                    </a:lnTo>
                    <a:lnTo>
                      <a:pt x="5684" y="155"/>
                    </a:lnTo>
                    <a:lnTo>
                      <a:pt x="6062" y="110"/>
                    </a:lnTo>
                    <a:lnTo>
                      <a:pt x="6441" y="73"/>
                    </a:lnTo>
                    <a:lnTo>
                      <a:pt x="6820" y="43"/>
                    </a:lnTo>
                    <a:lnTo>
                      <a:pt x="7199" y="20"/>
                    </a:lnTo>
                    <a:lnTo>
                      <a:pt x="7578"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111"/>
              <p:cNvSpPr>
                <a:spLocks noChangeShapeType="1"/>
              </p:cNvSpPr>
              <p:nvPr/>
            </p:nvSpPr>
            <p:spPr bwMode="auto">
              <a:xfrm>
                <a:off x="7550150" y="1204913"/>
                <a:ext cx="163512"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112"/>
              <p:cNvSpPr>
                <a:spLocks noChangeShapeType="1"/>
              </p:cNvSpPr>
              <p:nvPr/>
            </p:nvSpPr>
            <p:spPr bwMode="auto">
              <a:xfrm>
                <a:off x="7631113" y="1123950"/>
                <a:ext cx="0" cy="1619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113"/>
              <p:cNvSpPr>
                <a:spLocks noChangeShapeType="1"/>
              </p:cNvSpPr>
              <p:nvPr/>
            </p:nvSpPr>
            <p:spPr bwMode="auto">
              <a:xfrm>
                <a:off x="7850188" y="1193800"/>
                <a:ext cx="165100"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114"/>
              <p:cNvSpPr>
                <a:spLocks noChangeShapeType="1"/>
              </p:cNvSpPr>
              <p:nvPr/>
            </p:nvSpPr>
            <p:spPr bwMode="auto">
              <a:xfrm>
                <a:off x="7932738" y="1114425"/>
                <a:ext cx="0" cy="160338"/>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Freeform 115"/>
              <p:cNvSpPr>
                <a:spLocks/>
              </p:cNvSpPr>
              <p:nvPr/>
            </p:nvSpPr>
            <p:spPr bwMode="auto">
              <a:xfrm>
                <a:off x="7331075" y="1193800"/>
                <a:ext cx="601662" cy="22225"/>
              </a:xfrm>
              <a:custGeom>
                <a:avLst/>
                <a:gdLst>
                  <a:gd name="T0" fmla="*/ 0 w 759"/>
                  <a:gd name="T1" fmla="*/ 28 h 28"/>
                  <a:gd name="T2" fmla="*/ 378 w 759"/>
                  <a:gd name="T3" fmla="*/ 13 h 28"/>
                  <a:gd name="T4" fmla="*/ 759 w 759"/>
                  <a:gd name="T5" fmla="*/ 0 h 28"/>
                </a:gdLst>
                <a:ahLst/>
                <a:cxnLst>
                  <a:cxn ang="0">
                    <a:pos x="T0" y="T1"/>
                  </a:cxn>
                  <a:cxn ang="0">
                    <a:pos x="T2" y="T3"/>
                  </a:cxn>
                  <a:cxn ang="0">
                    <a:pos x="T4" y="T5"/>
                  </a:cxn>
                </a:cxnLst>
                <a:rect l="0" t="0" r="r" b="b"/>
                <a:pathLst>
                  <a:path w="759" h="28">
                    <a:moveTo>
                      <a:pt x="0" y="28"/>
                    </a:moveTo>
                    <a:lnTo>
                      <a:pt x="378" y="13"/>
                    </a:lnTo>
                    <a:lnTo>
                      <a:pt x="759"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116"/>
              <p:cNvSpPr>
                <a:spLocks noChangeShapeType="1"/>
              </p:cNvSpPr>
              <p:nvPr/>
            </p:nvSpPr>
            <p:spPr bwMode="auto">
              <a:xfrm>
                <a:off x="1257300" y="5826125"/>
                <a:ext cx="115887"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117"/>
              <p:cNvSpPr>
                <a:spLocks noChangeShapeType="1"/>
              </p:cNvSpPr>
              <p:nvPr/>
            </p:nvSpPr>
            <p:spPr bwMode="auto">
              <a:xfrm flipH="1">
                <a:off x="1257300" y="5826125"/>
                <a:ext cx="115887"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118"/>
              <p:cNvSpPr>
                <a:spLocks noChangeShapeType="1"/>
              </p:cNvSpPr>
              <p:nvPr/>
            </p:nvSpPr>
            <p:spPr bwMode="auto">
              <a:xfrm>
                <a:off x="1558925" y="5826125"/>
                <a:ext cx="115887"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119"/>
              <p:cNvSpPr>
                <a:spLocks noChangeShapeType="1"/>
              </p:cNvSpPr>
              <p:nvPr/>
            </p:nvSpPr>
            <p:spPr bwMode="auto">
              <a:xfrm flipH="1">
                <a:off x="1558925" y="5826125"/>
                <a:ext cx="115887"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120"/>
              <p:cNvSpPr>
                <a:spLocks noChangeShapeType="1"/>
              </p:cNvSpPr>
              <p:nvPr/>
            </p:nvSpPr>
            <p:spPr bwMode="auto">
              <a:xfrm>
                <a:off x="1858963" y="5233988"/>
                <a:ext cx="117475"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121"/>
              <p:cNvSpPr>
                <a:spLocks noChangeShapeType="1"/>
              </p:cNvSpPr>
              <p:nvPr/>
            </p:nvSpPr>
            <p:spPr bwMode="auto">
              <a:xfrm flipH="1">
                <a:off x="1858963" y="5233988"/>
                <a:ext cx="117475"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122"/>
              <p:cNvSpPr>
                <a:spLocks noChangeShapeType="1"/>
              </p:cNvSpPr>
              <p:nvPr/>
            </p:nvSpPr>
            <p:spPr bwMode="auto">
              <a:xfrm>
                <a:off x="2159000" y="4791075"/>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123"/>
              <p:cNvSpPr>
                <a:spLocks noChangeShapeType="1"/>
              </p:cNvSpPr>
              <p:nvPr/>
            </p:nvSpPr>
            <p:spPr bwMode="auto">
              <a:xfrm flipH="1">
                <a:off x="2159000" y="4791075"/>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124"/>
              <p:cNvSpPr>
                <a:spLocks noChangeShapeType="1"/>
              </p:cNvSpPr>
              <p:nvPr/>
            </p:nvSpPr>
            <p:spPr bwMode="auto">
              <a:xfrm>
                <a:off x="2460625" y="4384675"/>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125"/>
              <p:cNvSpPr>
                <a:spLocks noChangeShapeType="1"/>
              </p:cNvSpPr>
              <p:nvPr/>
            </p:nvSpPr>
            <p:spPr bwMode="auto">
              <a:xfrm flipH="1">
                <a:off x="2460625" y="4384675"/>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126"/>
              <p:cNvSpPr>
                <a:spLocks noChangeShapeType="1"/>
              </p:cNvSpPr>
              <p:nvPr/>
            </p:nvSpPr>
            <p:spPr bwMode="auto">
              <a:xfrm>
                <a:off x="2760663" y="4024313"/>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27"/>
              <p:cNvSpPr>
                <a:spLocks noChangeShapeType="1"/>
              </p:cNvSpPr>
              <p:nvPr/>
            </p:nvSpPr>
            <p:spPr bwMode="auto">
              <a:xfrm flipH="1">
                <a:off x="2760663" y="4024313"/>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28"/>
              <p:cNvSpPr>
                <a:spLocks noChangeShapeType="1"/>
              </p:cNvSpPr>
              <p:nvPr/>
            </p:nvSpPr>
            <p:spPr bwMode="auto">
              <a:xfrm>
                <a:off x="3062288" y="3703638"/>
                <a:ext cx="115887"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29"/>
              <p:cNvSpPr>
                <a:spLocks noChangeShapeType="1"/>
              </p:cNvSpPr>
              <p:nvPr/>
            </p:nvSpPr>
            <p:spPr bwMode="auto">
              <a:xfrm flipH="1">
                <a:off x="3062288" y="3703638"/>
                <a:ext cx="115887"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30"/>
              <p:cNvSpPr>
                <a:spLocks noChangeShapeType="1"/>
              </p:cNvSpPr>
              <p:nvPr/>
            </p:nvSpPr>
            <p:spPr bwMode="auto">
              <a:xfrm>
                <a:off x="3362325" y="3417888"/>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31"/>
              <p:cNvSpPr>
                <a:spLocks noChangeShapeType="1"/>
              </p:cNvSpPr>
              <p:nvPr/>
            </p:nvSpPr>
            <p:spPr bwMode="auto">
              <a:xfrm flipH="1">
                <a:off x="3362325" y="3417888"/>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32"/>
              <p:cNvSpPr>
                <a:spLocks noChangeShapeType="1"/>
              </p:cNvSpPr>
              <p:nvPr/>
            </p:nvSpPr>
            <p:spPr bwMode="auto">
              <a:xfrm>
                <a:off x="3662363" y="3163888"/>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33"/>
              <p:cNvSpPr>
                <a:spLocks noChangeShapeType="1"/>
              </p:cNvSpPr>
              <p:nvPr/>
            </p:nvSpPr>
            <p:spPr bwMode="auto">
              <a:xfrm flipH="1">
                <a:off x="3662363" y="3163888"/>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34"/>
              <p:cNvSpPr>
                <a:spLocks noChangeShapeType="1"/>
              </p:cNvSpPr>
              <p:nvPr/>
            </p:nvSpPr>
            <p:spPr bwMode="auto">
              <a:xfrm>
                <a:off x="3963988" y="2936875"/>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35"/>
              <p:cNvSpPr>
                <a:spLocks noChangeShapeType="1"/>
              </p:cNvSpPr>
              <p:nvPr/>
            </p:nvSpPr>
            <p:spPr bwMode="auto">
              <a:xfrm flipH="1">
                <a:off x="3963988" y="2936875"/>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36"/>
              <p:cNvSpPr>
                <a:spLocks noChangeShapeType="1"/>
              </p:cNvSpPr>
              <p:nvPr/>
            </p:nvSpPr>
            <p:spPr bwMode="auto">
              <a:xfrm>
                <a:off x="4265613" y="2735263"/>
                <a:ext cx="115887"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37"/>
              <p:cNvSpPr>
                <a:spLocks noChangeShapeType="1"/>
              </p:cNvSpPr>
              <p:nvPr/>
            </p:nvSpPr>
            <p:spPr bwMode="auto">
              <a:xfrm flipH="1">
                <a:off x="4265613" y="2735263"/>
                <a:ext cx="115887"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38"/>
              <p:cNvSpPr>
                <a:spLocks noChangeShapeType="1"/>
              </p:cNvSpPr>
              <p:nvPr/>
            </p:nvSpPr>
            <p:spPr bwMode="auto">
              <a:xfrm>
                <a:off x="4565650" y="2554288"/>
                <a:ext cx="115887"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39"/>
              <p:cNvSpPr>
                <a:spLocks noChangeShapeType="1"/>
              </p:cNvSpPr>
              <p:nvPr/>
            </p:nvSpPr>
            <p:spPr bwMode="auto">
              <a:xfrm flipH="1">
                <a:off x="4565650" y="2554288"/>
                <a:ext cx="115887"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40"/>
              <p:cNvSpPr>
                <a:spLocks noChangeShapeType="1"/>
              </p:cNvSpPr>
              <p:nvPr/>
            </p:nvSpPr>
            <p:spPr bwMode="auto">
              <a:xfrm>
                <a:off x="4867275" y="2395538"/>
                <a:ext cx="115887"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41"/>
              <p:cNvSpPr>
                <a:spLocks noChangeShapeType="1"/>
              </p:cNvSpPr>
              <p:nvPr/>
            </p:nvSpPr>
            <p:spPr bwMode="auto">
              <a:xfrm flipH="1">
                <a:off x="4867275" y="2395538"/>
                <a:ext cx="115887"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42"/>
              <p:cNvSpPr>
                <a:spLocks noChangeShapeType="1"/>
              </p:cNvSpPr>
              <p:nvPr/>
            </p:nvSpPr>
            <p:spPr bwMode="auto">
              <a:xfrm>
                <a:off x="5167313" y="2252663"/>
                <a:ext cx="117475"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43"/>
              <p:cNvSpPr>
                <a:spLocks noChangeShapeType="1"/>
              </p:cNvSpPr>
              <p:nvPr/>
            </p:nvSpPr>
            <p:spPr bwMode="auto">
              <a:xfrm flipH="1">
                <a:off x="5167313" y="2252663"/>
                <a:ext cx="117475"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44"/>
              <p:cNvSpPr>
                <a:spLocks noChangeShapeType="1"/>
              </p:cNvSpPr>
              <p:nvPr/>
            </p:nvSpPr>
            <p:spPr bwMode="auto">
              <a:xfrm>
                <a:off x="5468938" y="2125663"/>
                <a:ext cx="115887"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45"/>
              <p:cNvSpPr>
                <a:spLocks noChangeShapeType="1"/>
              </p:cNvSpPr>
              <p:nvPr/>
            </p:nvSpPr>
            <p:spPr bwMode="auto">
              <a:xfrm flipH="1">
                <a:off x="5468938" y="2125663"/>
                <a:ext cx="115887"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46"/>
              <p:cNvSpPr>
                <a:spLocks noChangeShapeType="1"/>
              </p:cNvSpPr>
              <p:nvPr/>
            </p:nvSpPr>
            <p:spPr bwMode="auto">
              <a:xfrm>
                <a:off x="5768975" y="2012950"/>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47"/>
              <p:cNvSpPr>
                <a:spLocks noChangeShapeType="1"/>
              </p:cNvSpPr>
              <p:nvPr/>
            </p:nvSpPr>
            <p:spPr bwMode="auto">
              <a:xfrm flipH="1">
                <a:off x="5768975" y="2012950"/>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48"/>
              <p:cNvSpPr>
                <a:spLocks noChangeShapeType="1"/>
              </p:cNvSpPr>
              <p:nvPr/>
            </p:nvSpPr>
            <p:spPr bwMode="auto">
              <a:xfrm>
                <a:off x="6069013" y="1912938"/>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49"/>
              <p:cNvSpPr>
                <a:spLocks noChangeShapeType="1"/>
              </p:cNvSpPr>
              <p:nvPr/>
            </p:nvSpPr>
            <p:spPr bwMode="auto">
              <a:xfrm flipH="1">
                <a:off x="6069013" y="1912938"/>
                <a:ext cx="117475"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50"/>
              <p:cNvSpPr>
                <a:spLocks noChangeShapeType="1"/>
              </p:cNvSpPr>
              <p:nvPr/>
            </p:nvSpPr>
            <p:spPr bwMode="auto">
              <a:xfrm>
                <a:off x="6370638" y="1822450"/>
                <a:ext cx="115887"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51"/>
              <p:cNvSpPr>
                <a:spLocks noChangeShapeType="1"/>
              </p:cNvSpPr>
              <p:nvPr/>
            </p:nvSpPr>
            <p:spPr bwMode="auto">
              <a:xfrm flipH="1">
                <a:off x="6370638" y="1822450"/>
                <a:ext cx="115887"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52"/>
              <p:cNvSpPr>
                <a:spLocks noChangeShapeType="1"/>
              </p:cNvSpPr>
              <p:nvPr/>
            </p:nvSpPr>
            <p:spPr bwMode="auto">
              <a:xfrm>
                <a:off x="6670675" y="1743075"/>
                <a:ext cx="117475"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53"/>
              <p:cNvSpPr>
                <a:spLocks noChangeShapeType="1"/>
              </p:cNvSpPr>
              <p:nvPr/>
            </p:nvSpPr>
            <p:spPr bwMode="auto">
              <a:xfrm flipH="1">
                <a:off x="6670675" y="1743075"/>
                <a:ext cx="117475"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54"/>
              <p:cNvSpPr>
                <a:spLocks noChangeShapeType="1"/>
              </p:cNvSpPr>
              <p:nvPr/>
            </p:nvSpPr>
            <p:spPr bwMode="auto">
              <a:xfrm>
                <a:off x="6972300" y="1671638"/>
                <a:ext cx="115887"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55"/>
              <p:cNvSpPr>
                <a:spLocks noChangeShapeType="1"/>
              </p:cNvSpPr>
              <p:nvPr/>
            </p:nvSpPr>
            <p:spPr bwMode="auto">
              <a:xfrm flipH="1">
                <a:off x="6972300" y="1671638"/>
                <a:ext cx="115887"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56"/>
              <p:cNvSpPr>
                <a:spLocks noChangeShapeType="1"/>
              </p:cNvSpPr>
              <p:nvPr/>
            </p:nvSpPr>
            <p:spPr bwMode="auto">
              <a:xfrm>
                <a:off x="7272338" y="1608138"/>
                <a:ext cx="117475"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57"/>
              <p:cNvSpPr>
                <a:spLocks noChangeShapeType="1"/>
              </p:cNvSpPr>
              <p:nvPr/>
            </p:nvSpPr>
            <p:spPr bwMode="auto">
              <a:xfrm flipH="1">
                <a:off x="7272338" y="1608138"/>
                <a:ext cx="117475" cy="11430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Freeform 158"/>
              <p:cNvSpPr>
                <a:spLocks/>
              </p:cNvSpPr>
              <p:nvPr/>
            </p:nvSpPr>
            <p:spPr bwMode="auto">
              <a:xfrm>
                <a:off x="1316038" y="1665288"/>
                <a:ext cx="6015037" cy="4216400"/>
              </a:xfrm>
              <a:custGeom>
                <a:avLst/>
                <a:gdLst>
                  <a:gd name="T0" fmla="*/ 0 w 7578"/>
                  <a:gd name="T1" fmla="*/ 5313 h 5313"/>
                  <a:gd name="T2" fmla="*/ 379 w 7578"/>
                  <a:gd name="T3" fmla="*/ 5313 h 5313"/>
                  <a:gd name="T4" fmla="*/ 758 w 7578"/>
                  <a:gd name="T5" fmla="*/ 4568 h 5313"/>
                  <a:gd name="T6" fmla="*/ 1137 w 7578"/>
                  <a:gd name="T7" fmla="*/ 4009 h 5313"/>
                  <a:gd name="T8" fmla="*/ 1515 w 7578"/>
                  <a:gd name="T9" fmla="*/ 3497 h 5313"/>
                  <a:gd name="T10" fmla="*/ 1894 w 7578"/>
                  <a:gd name="T11" fmla="*/ 3043 h 5313"/>
                  <a:gd name="T12" fmla="*/ 2273 w 7578"/>
                  <a:gd name="T13" fmla="*/ 2639 h 5313"/>
                  <a:gd name="T14" fmla="*/ 2652 w 7578"/>
                  <a:gd name="T15" fmla="*/ 2278 h 5313"/>
                  <a:gd name="T16" fmla="*/ 3031 w 7578"/>
                  <a:gd name="T17" fmla="*/ 1959 h 5313"/>
                  <a:gd name="T18" fmla="*/ 3409 w 7578"/>
                  <a:gd name="T19" fmla="*/ 1673 h 5313"/>
                  <a:gd name="T20" fmla="*/ 3788 w 7578"/>
                  <a:gd name="T21" fmla="*/ 1419 h 5313"/>
                  <a:gd name="T22" fmla="*/ 4169 w 7578"/>
                  <a:gd name="T23" fmla="*/ 1192 h 5313"/>
                  <a:gd name="T24" fmla="*/ 4547 w 7578"/>
                  <a:gd name="T25" fmla="*/ 991 h 5313"/>
                  <a:gd name="T26" fmla="*/ 4926 w 7578"/>
                  <a:gd name="T27" fmla="*/ 812 h 5313"/>
                  <a:gd name="T28" fmla="*/ 5305 w 7578"/>
                  <a:gd name="T29" fmla="*/ 652 h 5313"/>
                  <a:gd name="T30" fmla="*/ 5684 w 7578"/>
                  <a:gd name="T31" fmla="*/ 509 h 5313"/>
                  <a:gd name="T32" fmla="*/ 6062 w 7578"/>
                  <a:gd name="T33" fmla="*/ 383 h 5313"/>
                  <a:gd name="T34" fmla="*/ 6441 w 7578"/>
                  <a:gd name="T35" fmla="*/ 270 h 5313"/>
                  <a:gd name="T36" fmla="*/ 6820 w 7578"/>
                  <a:gd name="T37" fmla="*/ 170 h 5313"/>
                  <a:gd name="T38" fmla="*/ 7199 w 7578"/>
                  <a:gd name="T39" fmla="*/ 80 h 5313"/>
                  <a:gd name="T40" fmla="*/ 7578 w 7578"/>
                  <a:gd name="T41"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78" h="5313">
                    <a:moveTo>
                      <a:pt x="0" y="5313"/>
                    </a:moveTo>
                    <a:lnTo>
                      <a:pt x="379" y="5313"/>
                    </a:lnTo>
                    <a:lnTo>
                      <a:pt x="758" y="4568"/>
                    </a:lnTo>
                    <a:lnTo>
                      <a:pt x="1137" y="4009"/>
                    </a:lnTo>
                    <a:lnTo>
                      <a:pt x="1515" y="3497"/>
                    </a:lnTo>
                    <a:lnTo>
                      <a:pt x="1894" y="3043"/>
                    </a:lnTo>
                    <a:lnTo>
                      <a:pt x="2273" y="2639"/>
                    </a:lnTo>
                    <a:lnTo>
                      <a:pt x="2652" y="2278"/>
                    </a:lnTo>
                    <a:lnTo>
                      <a:pt x="3031" y="1959"/>
                    </a:lnTo>
                    <a:lnTo>
                      <a:pt x="3409" y="1673"/>
                    </a:lnTo>
                    <a:lnTo>
                      <a:pt x="3788" y="1419"/>
                    </a:lnTo>
                    <a:lnTo>
                      <a:pt x="4169" y="1192"/>
                    </a:lnTo>
                    <a:lnTo>
                      <a:pt x="4547" y="991"/>
                    </a:lnTo>
                    <a:lnTo>
                      <a:pt x="4926" y="812"/>
                    </a:lnTo>
                    <a:lnTo>
                      <a:pt x="5305" y="652"/>
                    </a:lnTo>
                    <a:lnTo>
                      <a:pt x="5684" y="509"/>
                    </a:lnTo>
                    <a:lnTo>
                      <a:pt x="6062" y="383"/>
                    </a:lnTo>
                    <a:lnTo>
                      <a:pt x="6441" y="270"/>
                    </a:lnTo>
                    <a:lnTo>
                      <a:pt x="6820" y="170"/>
                    </a:lnTo>
                    <a:lnTo>
                      <a:pt x="7199" y="80"/>
                    </a:lnTo>
                    <a:lnTo>
                      <a:pt x="7578" y="0"/>
                    </a:lnTo>
                  </a:path>
                </a:pathLst>
              </a:custGeom>
              <a:noFill/>
              <a:ln w="3333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59"/>
              <p:cNvSpPr>
                <a:spLocks noChangeShapeType="1"/>
              </p:cNvSpPr>
              <p:nvPr/>
            </p:nvSpPr>
            <p:spPr bwMode="auto">
              <a:xfrm>
                <a:off x="7573963" y="1552575"/>
                <a:ext cx="115887"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60"/>
              <p:cNvSpPr>
                <a:spLocks noChangeShapeType="1"/>
              </p:cNvSpPr>
              <p:nvPr/>
            </p:nvSpPr>
            <p:spPr bwMode="auto">
              <a:xfrm flipH="1">
                <a:off x="7573963" y="1552575"/>
                <a:ext cx="115887"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61"/>
              <p:cNvSpPr>
                <a:spLocks noChangeShapeType="1"/>
              </p:cNvSpPr>
              <p:nvPr/>
            </p:nvSpPr>
            <p:spPr bwMode="auto">
              <a:xfrm>
                <a:off x="7875588" y="1503363"/>
                <a:ext cx="114300"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62"/>
              <p:cNvSpPr>
                <a:spLocks noChangeShapeType="1"/>
              </p:cNvSpPr>
              <p:nvPr/>
            </p:nvSpPr>
            <p:spPr bwMode="auto">
              <a:xfrm flipH="1">
                <a:off x="7875588" y="1503363"/>
                <a:ext cx="114300" cy="112713"/>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Freeform 163"/>
              <p:cNvSpPr>
                <a:spLocks/>
              </p:cNvSpPr>
              <p:nvPr/>
            </p:nvSpPr>
            <p:spPr bwMode="auto">
              <a:xfrm>
                <a:off x="7331075" y="1560513"/>
                <a:ext cx="601662" cy="104775"/>
              </a:xfrm>
              <a:custGeom>
                <a:avLst/>
                <a:gdLst>
                  <a:gd name="T0" fmla="*/ 0 w 759"/>
                  <a:gd name="T1" fmla="*/ 133 h 133"/>
                  <a:gd name="T2" fmla="*/ 378 w 759"/>
                  <a:gd name="T3" fmla="*/ 63 h 133"/>
                  <a:gd name="T4" fmla="*/ 759 w 759"/>
                  <a:gd name="T5" fmla="*/ 0 h 133"/>
                </a:gdLst>
                <a:ahLst/>
                <a:cxnLst>
                  <a:cxn ang="0">
                    <a:pos x="T0" y="T1"/>
                  </a:cxn>
                  <a:cxn ang="0">
                    <a:pos x="T2" y="T3"/>
                  </a:cxn>
                  <a:cxn ang="0">
                    <a:pos x="T4" y="T5"/>
                  </a:cxn>
                </a:cxnLst>
                <a:rect l="0" t="0" r="r" b="b"/>
                <a:pathLst>
                  <a:path w="759" h="133">
                    <a:moveTo>
                      <a:pt x="0" y="133"/>
                    </a:moveTo>
                    <a:lnTo>
                      <a:pt x="378" y="63"/>
                    </a:lnTo>
                    <a:lnTo>
                      <a:pt x="759" y="0"/>
                    </a:lnTo>
                  </a:path>
                </a:pathLst>
              </a:custGeom>
              <a:noFill/>
              <a:ln w="3333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Oval 164"/>
              <p:cNvSpPr>
                <a:spLocks noChangeArrowheads="1"/>
              </p:cNvSpPr>
              <p:nvPr/>
            </p:nvSpPr>
            <p:spPr bwMode="auto">
              <a:xfrm>
                <a:off x="1255713" y="5826125"/>
                <a:ext cx="120650"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Oval 165"/>
              <p:cNvSpPr>
                <a:spLocks noChangeArrowheads="1"/>
              </p:cNvSpPr>
              <p:nvPr/>
            </p:nvSpPr>
            <p:spPr bwMode="auto">
              <a:xfrm>
                <a:off x="1557338" y="4643438"/>
                <a:ext cx="119062"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Oval 166"/>
              <p:cNvSpPr>
                <a:spLocks noChangeArrowheads="1"/>
              </p:cNvSpPr>
              <p:nvPr/>
            </p:nvSpPr>
            <p:spPr bwMode="auto">
              <a:xfrm>
                <a:off x="1857375" y="4051300"/>
                <a:ext cx="120650"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Oval 167"/>
              <p:cNvSpPr>
                <a:spLocks noChangeArrowheads="1"/>
              </p:cNvSpPr>
              <p:nvPr/>
            </p:nvSpPr>
            <p:spPr bwMode="auto">
              <a:xfrm>
                <a:off x="2159000" y="3756025"/>
                <a:ext cx="119062"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Oval 168"/>
              <p:cNvSpPr>
                <a:spLocks noChangeArrowheads="1"/>
              </p:cNvSpPr>
              <p:nvPr/>
            </p:nvSpPr>
            <p:spPr bwMode="auto">
              <a:xfrm>
                <a:off x="2459038" y="3608388"/>
                <a:ext cx="119062"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Oval 169"/>
              <p:cNvSpPr>
                <a:spLocks noChangeArrowheads="1"/>
              </p:cNvSpPr>
              <p:nvPr/>
            </p:nvSpPr>
            <p:spPr bwMode="auto">
              <a:xfrm>
                <a:off x="2759075" y="3533775"/>
                <a:ext cx="120650" cy="117475"/>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Oval 170"/>
              <p:cNvSpPr>
                <a:spLocks noChangeArrowheads="1"/>
              </p:cNvSpPr>
              <p:nvPr/>
            </p:nvSpPr>
            <p:spPr bwMode="auto">
              <a:xfrm>
                <a:off x="3060700" y="3497263"/>
                <a:ext cx="120650"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Oval 171"/>
              <p:cNvSpPr>
                <a:spLocks noChangeArrowheads="1"/>
              </p:cNvSpPr>
              <p:nvPr/>
            </p:nvSpPr>
            <p:spPr bwMode="auto">
              <a:xfrm>
                <a:off x="3360738" y="3478213"/>
                <a:ext cx="120650" cy="117475"/>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Oval 172"/>
              <p:cNvSpPr>
                <a:spLocks noChangeArrowheads="1"/>
              </p:cNvSpPr>
              <p:nvPr/>
            </p:nvSpPr>
            <p:spPr bwMode="auto">
              <a:xfrm>
                <a:off x="3662363" y="3470275"/>
                <a:ext cx="120650"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Oval 173"/>
              <p:cNvSpPr>
                <a:spLocks noChangeArrowheads="1"/>
              </p:cNvSpPr>
              <p:nvPr/>
            </p:nvSpPr>
            <p:spPr bwMode="auto">
              <a:xfrm>
                <a:off x="3963988" y="3463925"/>
                <a:ext cx="119062" cy="117475"/>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Oval 174"/>
              <p:cNvSpPr>
                <a:spLocks noChangeArrowheads="1"/>
              </p:cNvSpPr>
              <p:nvPr/>
            </p:nvSpPr>
            <p:spPr bwMode="auto">
              <a:xfrm>
                <a:off x="4264025" y="3462338"/>
                <a:ext cx="120650" cy="117475"/>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Oval 175"/>
              <p:cNvSpPr>
                <a:spLocks noChangeArrowheads="1"/>
              </p:cNvSpPr>
              <p:nvPr/>
            </p:nvSpPr>
            <p:spPr bwMode="auto">
              <a:xfrm>
                <a:off x="4565650" y="3462338"/>
                <a:ext cx="119062"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Oval 176"/>
              <p:cNvSpPr>
                <a:spLocks noChangeArrowheads="1"/>
              </p:cNvSpPr>
              <p:nvPr/>
            </p:nvSpPr>
            <p:spPr bwMode="auto">
              <a:xfrm>
                <a:off x="4865688" y="3460750"/>
                <a:ext cx="119062"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Oval 177"/>
              <p:cNvSpPr>
                <a:spLocks noChangeArrowheads="1"/>
              </p:cNvSpPr>
              <p:nvPr/>
            </p:nvSpPr>
            <p:spPr bwMode="auto">
              <a:xfrm>
                <a:off x="5165725" y="3460750"/>
                <a:ext cx="120650"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Oval 178"/>
              <p:cNvSpPr>
                <a:spLocks noChangeArrowheads="1"/>
              </p:cNvSpPr>
              <p:nvPr/>
            </p:nvSpPr>
            <p:spPr bwMode="auto">
              <a:xfrm>
                <a:off x="5467350" y="3460750"/>
                <a:ext cx="119062"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Oval 179"/>
              <p:cNvSpPr>
                <a:spLocks noChangeArrowheads="1"/>
              </p:cNvSpPr>
              <p:nvPr/>
            </p:nvSpPr>
            <p:spPr bwMode="auto">
              <a:xfrm>
                <a:off x="5767388" y="3460750"/>
                <a:ext cx="120650"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Oval 180"/>
              <p:cNvSpPr>
                <a:spLocks noChangeArrowheads="1"/>
              </p:cNvSpPr>
              <p:nvPr/>
            </p:nvSpPr>
            <p:spPr bwMode="auto">
              <a:xfrm>
                <a:off x="6069013" y="3460750"/>
                <a:ext cx="119062"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Oval 181"/>
              <p:cNvSpPr>
                <a:spLocks noChangeArrowheads="1"/>
              </p:cNvSpPr>
              <p:nvPr/>
            </p:nvSpPr>
            <p:spPr bwMode="auto">
              <a:xfrm>
                <a:off x="6369050" y="3460750"/>
                <a:ext cx="120650"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Oval 182"/>
              <p:cNvSpPr>
                <a:spLocks noChangeArrowheads="1"/>
              </p:cNvSpPr>
              <p:nvPr/>
            </p:nvSpPr>
            <p:spPr bwMode="auto">
              <a:xfrm>
                <a:off x="6669088" y="3460750"/>
                <a:ext cx="122237"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Oval 183"/>
              <p:cNvSpPr>
                <a:spLocks noChangeArrowheads="1"/>
              </p:cNvSpPr>
              <p:nvPr/>
            </p:nvSpPr>
            <p:spPr bwMode="auto">
              <a:xfrm>
                <a:off x="6972300" y="3460750"/>
                <a:ext cx="119062"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Oval 184"/>
              <p:cNvSpPr>
                <a:spLocks noChangeArrowheads="1"/>
              </p:cNvSpPr>
              <p:nvPr/>
            </p:nvSpPr>
            <p:spPr bwMode="auto">
              <a:xfrm>
                <a:off x="7272338" y="3460750"/>
                <a:ext cx="119062"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Freeform 185"/>
              <p:cNvSpPr>
                <a:spLocks/>
              </p:cNvSpPr>
              <p:nvPr/>
            </p:nvSpPr>
            <p:spPr bwMode="auto">
              <a:xfrm>
                <a:off x="1316038" y="3517900"/>
                <a:ext cx="6015037" cy="2363788"/>
              </a:xfrm>
              <a:custGeom>
                <a:avLst/>
                <a:gdLst>
                  <a:gd name="T0" fmla="*/ 0 w 7578"/>
                  <a:gd name="T1" fmla="*/ 2980 h 2980"/>
                  <a:gd name="T2" fmla="*/ 379 w 7578"/>
                  <a:gd name="T3" fmla="*/ 1490 h 2980"/>
                  <a:gd name="T4" fmla="*/ 758 w 7578"/>
                  <a:gd name="T5" fmla="*/ 745 h 2980"/>
                  <a:gd name="T6" fmla="*/ 1137 w 7578"/>
                  <a:gd name="T7" fmla="*/ 373 h 2980"/>
                  <a:gd name="T8" fmla="*/ 1515 w 7578"/>
                  <a:gd name="T9" fmla="*/ 186 h 2980"/>
                  <a:gd name="T10" fmla="*/ 1894 w 7578"/>
                  <a:gd name="T11" fmla="*/ 93 h 2980"/>
                  <a:gd name="T12" fmla="*/ 2273 w 7578"/>
                  <a:gd name="T13" fmla="*/ 47 h 2980"/>
                  <a:gd name="T14" fmla="*/ 2652 w 7578"/>
                  <a:gd name="T15" fmla="*/ 23 h 2980"/>
                  <a:gd name="T16" fmla="*/ 3031 w 7578"/>
                  <a:gd name="T17" fmla="*/ 12 h 2980"/>
                  <a:gd name="T18" fmla="*/ 3409 w 7578"/>
                  <a:gd name="T19" fmla="*/ 7 h 2980"/>
                  <a:gd name="T20" fmla="*/ 3788 w 7578"/>
                  <a:gd name="T21" fmla="*/ 4 h 2980"/>
                  <a:gd name="T22" fmla="*/ 4169 w 7578"/>
                  <a:gd name="T23" fmla="*/ 2 h 2980"/>
                  <a:gd name="T24" fmla="*/ 4547 w 7578"/>
                  <a:gd name="T25" fmla="*/ 2 h 2980"/>
                  <a:gd name="T26" fmla="*/ 4926 w 7578"/>
                  <a:gd name="T27" fmla="*/ 2 h 2980"/>
                  <a:gd name="T28" fmla="*/ 5305 w 7578"/>
                  <a:gd name="T29" fmla="*/ 0 h 2980"/>
                  <a:gd name="T30" fmla="*/ 5684 w 7578"/>
                  <a:gd name="T31" fmla="*/ 0 h 2980"/>
                  <a:gd name="T32" fmla="*/ 6062 w 7578"/>
                  <a:gd name="T33" fmla="*/ 0 h 2980"/>
                  <a:gd name="T34" fmla="*/ 6441 w 7578"/>
                  <a:gd name="T35" fmla="*/ 0 h 2980"/>
                  <a:gd name="T36" fmla="*/ 6820 w 7578"/>
                  <a:gd name="T37" fmla="*/ 0 h 2980"/>
                  <a:gd name="T38" fmla="*/ 7199 w 7578"/>
                  <a:gd name="T39" fmla="*/ 0 h 2980"/>
                  <a:gd name="T40" fmla="*/ 7578 w 7578"/>
                  <a:gd name="T41" fmla="*/ 0 h 2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78" h="2980">
                    <a:moveTo>
                      <a:pt x="0" y="2980"/>
                    </a:moveTo>
                    <a:lnTo>
                      <a:pt x="379" y="1490"/>
                    </a:lnTo>
                    <a:lnTo>
                      <a:pt x="758" y="745"/>
                    </a:lnTo>
                    <a:lnTo>
                      <a:pt x="1137" y="373"/>
                    </a:lnTo>
                    <a:lnTo>
                      <a:pt x="1515" y="186"/>
                    </a:lnTo>
                    <a:lnTo>
                      <a:pt x="1894" y="93"/>
                    </a:lnTo>
                    <a:lnTo>
                      <a:pt x="2273" y="47"/>
                    </a:lnTo>
                    <a:lnTo>
                      <a:pt x="2652" y="23"/>
                    </a:lnTo>
                    <a:lnTo>
                      <a:pt x="3031" y="12"/>
                    </a:lnTo>
                    <a:lnTo>
                      <a:pt x="3409" y="7"/>
                    </a:lnTo>
                    <a:lnTo>
                      <a:pt x="3788" y="4"/>
                    </a:lnTo>
                    <a:lnTo>
                      <a:pt x="4169" y="2"/>
                    </a:lnTo>
                    <a:lnTo>
                      <a:pt x="4547" y="2"/>
                    </a:lnTo>
                    <a:lnTo>
                      <a:pt x="4926" y="2"/>
                    </a:lnTo>
                    <a:lnTo>
                      <a:pt x="5305" y="0"/>
                    </a:lnTo>
                    <a:lnTo>
                      <a:pt x="5684" y="0"/>
                    </a:lnTo>
                    <a:lnTo>
                      <a:pt x="6062" y="0"/>
                    </a:lnTo>
                    <a:lnTo>
                      <a:pt x="6441" y="0"/>
                    </a:lnTo>
                    <a:lnTo>
                      <a:pt x="6820" y="0"/>
                    </a:lnTo>
                    <a:lnTo>
                      <a:pt x="7199" y="0"/>
                    </a:lnTo>
                    <a:lnTo>
                      <a:pt x="7578"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Oval 186"/>
              <p:cNvSpPr>
                <a:spLocks noChangeArrowheads="1"/>
              </p:cNvSpPr>
              <p:nvPr/>
            </p:nvSpPr>
            <p:spPr bwMode="auto">
              <a:xfrm>
                <a:off x="7572375" y="3460750"/>
                <a:ext cx="120650"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Oval 187"/>
              <p:cNvSpPr>
                <a:spLocks noChangeArrowheads="1"/>
              </p:cNvSpPr>
              <p:nvPr/>
            </p:nvSpPr>
            <p:spPr bwMode="auto">
              <a:xfrm>
                <a:off x="7874000" y="3460750"/>
                <a:ext cx="119062" cy="115888"/>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Freeform 188"/>
              <p:cNvSpPr>
                <a:spLocks/>
              </p:cNvSpPr>
              <p:nvPr/>
            </p:nvSpPr>
            <p:spPr bwMode="auto">
              <a:xfrm>
                <a:off x="7331075" y="3517900"/>
                <a:ext cx="601662" cy="0"/>
              </a:xfrm>
              <a:custGeom>
                <a:avLst/>
                <a:gdLst>
                  <a:gd name="T0" fmla="*/ 0 w 759"/>
                  <a:gd name="T1" fmla="*/ 378 w 759"/>
                  <a:gd name="T2" fmla="*/ 759 w 759"/>
                </a:gdLst>
                <a:ahLst/>
                <a:cxnLst>
                  <a:cxn ang="0">
                    <a:pos x="T0" y="0"/>
                  </a:cxn>
                  <a:cxn ang="0">
                    <a:pos x="T1" y="0"/>
                  </a:cxn>
                  <a:cxn ang="0">
                    <a:pos x="T2" y="0"/>
                  </a:cxn>
                </a:cxnLst>
                <a:rect l="0" t="0" r="r" b="b"/>
                <a:pathLst>
                  <a:path w="759">
                    <a:moveTo>
                      <a:pt x="0" y="0"/>
                    </a:moveTo>
                    <a:lnTo>
                      <a:pt x="378" y="0"/>
                    </a:lnTo>
                    <a:lnTo>
                      <a:pt x="759"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Rectangle 189"/>
              <p:cNvSpPr>
                <a:spLocks noChangeArrowheads="1"/>
              </p:cNvSpPr>
              <p:nvPr/>
            </p:nvSpPr>
            <p:spPr bwMode="auto">
              <a:xfrm>
                <a:off x="4883681" y="4618038"/>
                <a:ext cx="18176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Self-fertilization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1" name="Line 190"/>
              <p:cNvSpPr>
                <a:spLocks noChangeShapeType="1"/>
              </p:cNvSpPr>
              <p:nvPr/>
            </p:nvSpPr>
            <p:spPr bwMode="auto">
              <a:xfrm>
                <a:off x="4293131" y="4743450"/>
                <a:ext cx="442912" cy="0"/>
              </a:xfrm>
              <a:prstGeom prst="line">
                <a:avLst/>
              </a:prstGeom>
              <a:noFill/>
              <a:ln w="333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Rectangle 191"/>
              <p:cNvSpPr>
                <a:spLocks noChangeArrowheads="1"/>
              </p:cNvSpPr>
              <p:nvPr/>
            </p:nvSpPr>
            <p:spPr bwMode="auto">
              <a:xfrm>
                <a:off x="4883681" y="4902200"/>
                <a:ext cx="16637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FF"/>
                    </a:solidFill>
                    <a:effectLst/>
                    <a:latin typeface="Arial" panose="020B0604020202020204" pitchFamily="34" charset="0"/>
                  </a:rPr>
                  <a:t>Fullsib-Mating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Line 192"/>
              <p:cNvSpPr>
                <a:spLocks noChangeShapeType="1"/>
              </p:cNvSpPr>
              <p:nvPr/>
            </p:nvSpPr>
            <p:spPr bwMode="auto">
              <a:xfrm>
                <a:off x="4293131" y="5029200"/>
                <a:ext cx="442912"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93"/>
              <p:cNvSpPr>
                <a:spLocks noChangeShapeType="1"/>
              </p:cNvSpPr>
              <p:nvPr/>
            </p:nvSpPr>
            <p:spPr bwMode="auto">
              <a:xfrm>
                <a:off x="4434418" y="5029200"/>
                <a:ext cx="160337"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94"/>
              <p:cNvSpPr>
                <a:spLocks noChangeShapeType="1"/>
              </p:cNvSpPr>
              <p:nvPr/>
            </p:nvSpPr>
            <p:spPr bwMode="auto">
              <a:xfrm>
                <a:off x="4515381" y="4951413"/>
                <a:ext cx="0" cy="157163"/>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Rectangle 195"/>
              <p:cNvSpPr>
                <a:spLocks noChangeArrowheads="1"/>
              </p:cNvSpPr>
              <p:nvPr/>
            </p:nvSpPr>
            <p:spPr bwMode="auto">
              <a:xfrm>
                <a:off x="4883681" y="5189538"/>
                <a:ext cx="1704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800080"/>
                    </a:solidFill>
                    <a:effectLst/>
                    <a:latin typeface="Arial" panose="020B0604020202020204" pitchFamily="34" charset="0"/>
                  </a:rPr>
                  <a:t>Halfsib-Mating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Line 196"/>
              <p:cNvSpPr>
                <a:spLocks noChangeShapeType="1"/>
              </p:cNvSpPr>
              <p:nvPr/>
            </p:nvSpPr>
            <p:spPr bwMode="auto">
              <a:xfrm>
                <a:off x="4293131" y="5316538"/>
                <a:ext cx="442912" cy="0"/>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97"/>
              <p:cNvSpPr>
                <a:spLocks noChangeShapeType="1"/>
              </p:cNvSpPr>
              <p:nvPr/>
            </p:nvSpPr>
            <p:spPr bwMode="auto">
              <a:xfrm>
                <a:off x="4458231" y="5260975"/>
                <a:ext cx="114300" cy="111125"/>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98"/>
              <p:cNvSpPr>
                <a:spLocks noChangeShapeType="1"/>
              </p:cNvSpPr>
              <p:nvPr/>
            </p:nvSpPr>
            <p:spPr bwMode="auto">
              <a:xfrm flipH="1">
                <a:off x="4458231" y="5260975"/>
                <a:ext cx="114300" cy="111125"/>
              </a:xfrm>
              <a:prstGeom prst="line">
                <a:avLst/>
              </a:prstGeom>
              <a:noFill/>
              <a:ln w="33338">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Rectangle 199"/>
              <p:cNvSpPr>
                <a:spLocks noChangeArrowheads="1"/>
              </p:cNvSpPr>
              <p:nvPr/>
            </p:nvSpPr>
            <p:spPr bwMode="auto">
              <a:xfrm>
                <a:off x="4883681" y="5475288"/>
                <a:ext cx="28432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rPr>
                  <a:t>Backcross to Non-inbred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Line 200"/>
              <p:cNvSpPr>
                <a:spLocks noChangeShapeType="1"/>
              </p:cNvSpPr>
              <p:nvPr/>
            </p:nvSpPr>
            <p:spPr bwMode="auto">
              <a:xfrm>
                <a:off x="4293131" y="5602288"/>
                <a:ext cx="442912" cy="0"/>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Oval 201"/>
              <p:cNvSpPr>
                <a:spLocks noChangeArrowheads="1"/>
              </p:cNvSpPr>
              <p:nvPr/>
            </p:nvSpPr>
            <p:spPr bwMode="auto">
              <a:xfrm>
                <a:off x="4434418" y="5524500"/>
                <a:ext cx="161925" cy="157163"/>
              </a:xfrm>
              <a:prstGeom prst="ellipse">
                <a:avLst/>
              </a:pr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05" name="Rectangle 204"/>
            <p:cNvSpPr/>
            <p:nvPr/>
          </p:nvSpPr>
          <p:spPr>
            <a:xfrm>
              <a:off x="2406" y="804333"/>
              <a:ext cx="8286461" cy="5867400"/>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7" name="TextBox 206"/>
          <p:cNvSpPr txBox="1"/>
          <p:nvPr/>
        </p:nvSpPr>
        <p:spPr>
          <a:xfrm>
            <a:off x="8419567" y="1311275"/>
            <a:ext cx="3692761" cy="535531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GB" dirty="0">
                <a:latin typeface="Arial" panose="020B0604020202020204" pitchFamily="34" charset="0"/>
                <a:cs typeface="Arial" panose="020B0604020202020204" pitchFamily="34" charset="0"/>
              </a:rPr>
              <a:t>Strict repeated self-fertilizing leads to approx. full homozygosity (F=0.996) within eight generations. This is the same pattern as repeated back-crossing to a homozygous recurrent parent. </a:t>
            </a:r>
          </a:p>
          <a:p>
            <a:pPr>
              <a:defRPr/>
            </a:pPr>
            <a:r>
              <a:rPr lang="en-GB" dirty="0">
                <a:solidFill>
                  <a:srgbClr val="0000FF"/>
                </a:solidFill>
                <a:latin typeface="Arial" panose="020B0604020202020204" pitchFamily="34" charset="0"/>
                <a:cs typeface="Arial" panose="020B0604020202020204" pitchFamily="34" charset="0"/>
              </a:rPr>
              <a:t>Repeated </a:t>
            </a:r>
            <a:r>
              <a:rPr lang="en-GB" dirty="0" err="1">
                <a:latin typeface="Arial" panose="020B0604020202020204" pitchFamily="34" charset="0"/>
                <a:cs typeface="Arial" panose="020B0604020202020204" pitchFamily="34" charset="0"/>
              </a:rPr>
              <a:t>fullsib</a:t>
            </a:r>
            <a:r>
              <a:rPr lang="en-GB" dirty="0">
                <a:latin typeface="Arial" panose="020B0604020202020204" pitchFamily="34" charset="0"/>
                <a:cs typeface="Arial" panose="020B0604020202020204" pitchFamily="34" charset="0"/>
              </a:rPr>
              <a:t>-mating is even after 20 generations only at F=0.986</a:t>
            </a:r>
            <a:r>
              <a:rPr lang="en-GB" dirty="0">
                <a:solidFill>
                  <a:srgbClr val="0000FF"/>
                </a:solidFill>
                <a:latin typeface="Arial" panose="020B0604020202020204" pitchFamily="34" charset="0"/>
                <a:cs typeface="Arial" panose="020B0604020202020204" pitchFamily="34" charset="0"/>
              </a:rPr>
              <a:t>. </a:t>
            </a:r>
            <a:r>
              <a:rPr lang="en-GB" dirty="0">
                <a:solidFill>
                  <a:srgbClr val="800080"/>
                </a:solidFill>
                <a:latin typeface="Arial" panose="020B0604020202020204" pitchFamily="34" charset="0"/>
                <a:cs typeface="Arial" panose="020B0604020202020204" pitchFamily="34" charset="0"/>
              </a:rPr>
              <a:t>Repeated </a:t>
            </a:r>
            <a:r>
              <a:rPr lang="en-GB" dirty="0" err="1">
                <a:solidFill>
                  <a:srgbClr val="800080"/>
                </a:solidFill>
                <a:latin typeface="Arial" panose="020B0604020202020204" pitchFamily="34" charset="0"/>
                <a:cs typeface="Arial" panose="020B0604020202020204" pitchFamily="34" charset="0"/>
              </a:rPr>
              <a:t>halfsib</a:t>
            </a:r>
            <a:r>
              <a:rPr lang="en-GB" dirty="0">
                <a:solidFill>
                  <a:srgbClr val="800080"/>
                </a:solidFill>
                <a:latin typeface="Arial" panose="020B0604020202020204" pitchFamily="34" charset="0"/>
                <a:cs typeface="Arial" panose="020B0604020202020204" pitchFamily="34" charset="0"/>
              </a:rPr>
              <a:t>-mating </a:t>
            </a:r>
            <a:r>
              <a:rPr lang="en-GB" dirty="0">
                <a:latin typeface="Arial" panose="020B0604020202020204" pitchFamily="34" charset="0"/>
                <a:cs typeface="Arial" panose="020B0604020202020204" pitchFamily="34" charset="0"/>
              </a:rPr>
              <a:t>needs 48 generations for F=0.996</a:t>
            </a:r>
            <a:r>
              <a:rPr lang="en-GB" dirty="0">
                <a:solidFill>
                  <a:srgbClr val="800080"/>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t>
            </a:r>
          </a:p>
          <a:p>
            <a:pPr>
              <a:defRPr/>
            </a:pPr>
            <a:endParaRPr lang="en-GB" dirty="0">
              <a:latin typeface="Arial" panose="020B0604020202020204" pitchFamily="34" charset="0"/>
              <a:cs typeface="Arial" panose="020B0604020202020204" pitchFamily="34" charset="0"/>
            </a:endParaRPr>
          </a:p>
          <a:p>
            <a:pPr>
              <a:defRPr/>
            </a:pPr>
            <a:r>
              <a:rPr lang="en-GB" dirty="0">
                <a:solidFill>
                  <a:srgbClr val="FF0000"/>
                </a:solidFill>
                <a:latin typeface="Arial" panose="020B0604020202020204" pitchFamily="34" charset="0"/>
                <a:cs typeface="Arial" panose="020B0604020202020204" pitchFamily="34" charset="0"/>
              </a:rPr>
              <a:t>Repeated backcrossing to a non-inbred parent </a:t>
            </a:r>
            <a:r>
              <a:rPr lang="en-GB" dirty="0">
                <a:latin typeface="Arial" panose="020B0604020202020204" pitchFamily="34" charset="0"/>
                <a:cs typeface="Arial" panose="020B0604020202020204" pitchFamily="34" charset="0"/>
              </a:rPr>
              <a:t>does not lead to high levels of inbreeding. The more the BC generations become similar to the recurrent parent, the more this mimics the self-</a:t>
            </a:r>
            <a:r>
              <a:rPr lang="en-GB" dirty="0" err="1">
                <a:latin typeface="Arial" panose="020B0604020202020204" pitchFamily="34" charset="0"/>
                <a:cs typeface="Arial" panose="020B0604020202020204" pitchFamily="34" charset="0"/>
              </a:rPr>
              <a:t>fertili</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zation</a:t>
            </a:r>
            <a:r>
              <a:rPr lang="en-GB" dirty="0">
                <a:latin typeface="Arial" panose="020B0604020202020204" pitchFamily="34" charset="0"/>
                <a:cs typeface="Arial" panose="020B0604020202020204" pitchFamily="34" charset="0"/>
              </a:rPr>
              <a:t> of this non-inbred type,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thus leads to F=0.5.</a:t>
            </a:r>
          </a:p>
        </p:txBody>
      </p:sp>
      <mc:AlternateContent xmlns:mc="http://schemas.openxmlformats.org/markup-compatibility/2006" xmlns:a14="http://schemas.microsoft.com/office/drawing/2010/main">
        <mc:Choice Requires="a14">
          <p:sp>
            <p:nvSpPr>
              <p:cNvPr id="208" name="TextBox 207"/>
              <p:cNvSpPr txBox="1"/>
              <p:nvPr/>
            </p:nvSpPr>
            <p:spPr>
              <a:xfrm>
                <a:off x="4574636" y="2803364"/>
                <a:ext cx="2954340" cy="1753237"/>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spAutoFit/>
              </a:bodyPr>
              <a:lstStyle/>
              <a:p>
                <a:pPr>
                  <a:lnSpc>
                    <a:spcPct val="8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de-DE" i="1">
                              <a:latin typeface="Cambria Math" panose="02040503050406030204" pitchFamily="18" charset="0"/>
                            </a:rPr>
                            <m:t>𝐹</m:t>
                          </m:r>
                        </m:e>
                        <m:sub>
                          <m:r>
                            <a:rPr lang="de-DE" i="1">
                              <a:latin typeface="Cambria Math" panose="02040503050406030204" pitchFamily="18" charset="0"/>
                            </a:rPr>
                            <m:t>𝑡</m:t>
                          </m:r>
                        </m:sub>
                      </m:sSub>
                      <m:r>
                        <a:rPr lang="de-DE" i="1">
                          <a:latin typeface="Cambria Math" panose="02040503050406030204" pitchFamily="18" charset="0"/>
                        </a:rPr>
                        <m:t>=</m:t>
                      </m:r>
                      <m:f>
                        <m:fPr>
                          <m:ctrlPr>
                            <a:rPr lang="en-GB" i="1">
                              <a:latin typeface="Cambria Math" panose="02040503050406030204" pitchFamily="18" charset="0"/>
                            </a:rPr>
                          </m:ctrlPr>
                        </m:fPr>
                        <m:num>
                          <m:r>
                            <a:rPr lang="de-DE" i="1">
                              <a:latin typeface="Cambria Math" panose="02040503050406030204" pitchFamily="18" charset="0"/>
                            </a:rPr>
                            <m:t>1</m:t>
                          </m:r>
                        </m:num>
                        <m:den>
                          <m:r>
                            <a:rPr lang="de-DE" i="1">
                              <a:latin typeface="Cambria Math" panose="02040503050406030204" pitchFamily="18" charset="0"/>
                            </a:rPr>
                            <m:t>2</m:t>
                          </m:r>
                        </m:den>
                      </m:f>
                      <m:r>
                        <a:rPr lang="de-DE" i="1">
                          <a:latin typeface="Cambria Math" panose="02040503050406030204" pitchFamily="18" charset="0"/>
                        </a:rPr>
                        <m:t> </m:t>
                      </m:r>
                      <m:d>
                        <m:dPr>
                          <m:ctrlPr>
                            <a:rPr lang="de-DE" i="1">
                              <a:latin typeface="Cambria Math" panose="02040503050406030204" pitchFamily="18" charset="0"/>
                            </a:rPr>
                          </m:ctrlPr>
                        </m:dPr>
                        <m:e>
                          <m:r>
                            <a:rPr lang="de-DE" i="1">
                              <a:latin typeface="Cambria Math" panose="02040503050406030204" pitchFamily="18" charset="0"/>
                            </a:rPr>
                            <m:t>1+</m:t>
                          </m:r>
                          <m:sSub>
                            <m:sSubPr>
                              <m:ctrlPr>
                                <a:rPr lang="en-GB" i="1">
                                  <a:latin typeface="Cambria Math" panose="02040503050406030204" pitchFamily="18" charset="0"/>
                                </a:rPr>
                              </m:ctrlPr>
                            </m:sSubPr>
                            <m:e>
                              <m:r>
                                <a:rPr lang="de-DE" i="1">
                                  <a:latin typeface="Cambria Math" panose="02040503050406030204" pitchFamily="18" charset="0"/>
                                </a:rPr>
                                <m:t>𝐹</m:t>
                              </m:r>
                            </m:e>
                            <m:sub>
                              <m:r>
                                <a:rPr lang="de-DE" i="1">
                                  <a:latin typeface="Cambria Math" panose="02040503050406030204" pitchFamily="18" charset="0"/>
                                </a:rPr>
                                <m:t>𝑡</m:t>
                              </m:r>
                              <m:r>
                                <a:rPr lang="de-DE" i="1">
                                  <a:latin typeface="Cambria Math" panose="02040503050406030204" pitchFamily="18" charset="0"/>
                                </a:rPr>
                                <m:t>−1</m:t>
                              </m:r>
                            </m:sub>
                          </m:sSub>
                        </m:e>
                      </m:d>
                    </m:oMath>
                  </m:oMathPara>
                </a14:m>
                <a:endParaRPr lang="de-DE" i="1" dirty="0">
                  <a:latin typeface="Arial" panose="020B0604020202020204" pitchFamily="34" charset="0"/>
                  <a:cs typeface="Arial" panose="020B0604020202020204" pitchFamily="34" charset="0"/>
                </a:endParaRPr>
              </a:p>
              <a:p>
                <a:pPr>
                  <a:lnSpc>
                    <a:spcPct val="80000"/>
                  </a:lnSpc>
                </a:pPr>
                <a14:m>
                  <m:oMathPara xmlns:m="http://schemas.openxmlformats.org/officeDocument/2006/math">
                    <m:oMathParaPr>
                      <m:jc m:val="centerGroup"/>
                    </m:oMathParaPr>
                    <m:oMath xmlns:m="http://schemas.openxmlformats.org/officeDocument/2006/math">
                      <m:r>
                        <a:rPr lang="de-DE" i="1" smtClean="0">
                          <a:solidFill>
                            <a:srgbClr val="0000FF"/>
                          </a:solidFill>
                          <a:latin typeface="Cambria Math" panose="02040503050406030204" pitchFamily="18" charset="0"/>
                        </a:rPr>
                        <m:t> </m:t>
                      </m:r>
                      <m:sSub>
                        <m:sSubPr>
                          <m:ctrlPr>
                            <a:rPr lang="en-GB" i="1">
                              <a:solidFill>
                                <a:srgbClr val="0000FF"/>
                              </a:solidFill>
                              <a:latin typeface="Cambria Math" panose="02040503050406030204" pitchFamily="18" charset="0"/>
                            </a:rPr>
                          </m:ctrlPr>
                        </m:sSubPr>
                        <m:e>
                          <m:r>
                            <a:rPr lang="de-DE" i="1">
                              <a:solidFill>
                                <a:srgbClr val="0000FF"/>
                              </a:solidFill>
                              <a:latin typeface="Cambria Math" panose="02040503050406030204" pitchFamily="18" charset="0"/>
                            </a:rPr>
                            <m:t>𝐹</m:t>
                          </m:r>
                        </m:e>
                        <m:sub>
                          <m:r>
                            <a:rPr lang="de-DE" i="1">
                              <a:solidFill>
                                <a:srgbClr val="0000FF"/>
                              </a:solidFill>
                              <a:latin typeface="Cambria Math" panose="02040503050406030204" pitchFamily="18" charset="0"/>
                            </a:rPr>
                            <m:t>𝑡</m:t>
                          </m:r>
                        </m:sub>
                      </m:sSub>
                      <m:r>
                        <a:rPr lang="de-DE" i="1">
                          <a:solidFill>
                            <a:srgbClr val="0000FF"/>
                          </a:solidFill>
                          <a:latin typeface="Cambria Math" panose="02040503050406030204" pitchFamily="18" charset="0"/>
                        </a:rPr>
                        <m:t>=</m:t>
                      </m:r>
                      <m:f>
                        <m:fPr>
                          <m:ctrlPr>
                            <a:rPr lang="en-GB" i="1">
                              <a:solidFill>
                                <a:srgbClr val="0000FF"/>
                              </a:solidFill>
                              <a:latin typeface="Cambria Math" panose="02040503050406030204" pitchFamily="18" charset="0"/>
                            </a:rPr>
                          </m:ctrlPr>
                        </m:fPr>
                        <m:num>
                          <m:r>
                            <a:rPr lang="de-DE" i="1">
                              <a:solidFill>
                                <a:srgbClr val="0000FF"/>
                              </a:solidFill>
                              <a:latin typeface="Cambria Math" panose="02040503050406030204" pitchFamily="18" charset="0"/>
                            </a:rPr>
                            <m:t>1</m:t>
                          </m:r>
                        </m:num>
                        <m:den>
                          <m:r>
                            <a:rPr lang="de-DE" i="1">
                              <a:solidFill>
                                <a:srgbClr val="0000FF"/>
                              </a:solidFill>
                              <a:latin typeface="Cambria Math" panose="02040503050406030204" pitchFamily="18" charset="0"/>
                            </a:rPr>
                            <m:t>4</m:t>
                          </m:r>
                        </m:den>
                      </m:f>
                      <m:r>
                        <a:rPr lang="de-DE" i="1">
                          <a:solidFill>
                            <a:srgbClr val="0000FF"/>
                          </a:solidFill>
                          <a:latin typeface="Cambria Math" panose="02040503050406030204" pitchFamily="18" charset="0"/>
                        </a:rPr>
                        <m:t> </m:t>
                      </m:r>
                      <m:d>
                        <m:dPr>
                          <m:ctrlPr>
                            <a:rPr lang="de-DE" i="1">
                              <a:solidFill>
                                <a:srgbClr val="0000FF"/>
                              </a:solidFill>
                              <a:latin typeface="Cambria Math" panose="02040503050406030204" pitchFamily="18" charset="0"/>
                            </a:rPr>
                          </m:ctrlPr>
                        </m:dPr>
                        <m:e>
                          <m:r>
                            <a:rPr lang="de-DE" i="1">
                              <a:solidFill>
                                <a:srgbClr val="0000FF"/>
                              </a:solidFill>
                              <a:latin typeface="Cambria Math" panose="02040503050406030204" pitchFamily="18" charset="0"/>
                            </a:rPr>
                            <m:t>1+</m:t>
                          </m:r>
                          <m:sSub>
                            <m:sSubPr>
                              <m:ctrlPr>
                                <a:rPr lang="en-GB" i="1">
                                  <a:solidFill>
                                    <a:srgbClr val="0000FF"/>
                                  </a:solidFill>
                                  <a:latin typeface="Cambria Math" panose="02040503050406030204" pitchFamily="18" charset="0"/>
                                </a:rPr>
                              </m:ctrlPr>
                            </m:sSubPr>
                            <m:e>
                              <m:r>
                                <a:rPr lang="de-DE" i="1">
                                  <a:solidFill>
                                    <a:srgbClr val="0000FF"/>
                                  </a:solidFill>
                                  <a:latin typeface="Cambria Math" panose="02040503050406030204" pitchFamily="18" charset="0"/>
                                </a:rPr>
                                <m:t>2</m:t>
                              </m:r>
                              <m:r>
                                <a:rPr lang="de-DE" i="1">
                                  <a:solidFill>
                                    <a:srgbClr val="0000FF"/>
                                  </a:solidFill>
                                  <a:latin typeface="Cambria Math" panose="02040503050406030204" pitchFamily="18" charset="0"/>
                                </a:rPr>
                                <m:t>𝐹</m:t>
                              </m:r>
                            </m:e>
                            <m:sub>
                              <m:r>
                                <a:rPr lang="de-DE" i="1">
                                  <a:solidFill>
                                    <a:srgbClr val="0000FF"/>
                                  </a:solidFill>
                                  <a:latin typeface="Cambria Math" panose="02040503050406030204" pitchFamily="18" charset="0"/>
                                </a:rPr>
                                <m:t>𝑡</m:t>
                              </m:r>
                              <m:r>
                                <a:rPr lang="de-DE" i="1">
                                  <a:solidFill>
                                    <a:srgbClr val="0000FF"/>
                                  </a:solidFill>
                                  <a:latin typeface="Cambria Math" panose="02040503050406030204" pitchFamily="18" charset="0"/>
                                </a:rPr>
                                <m:t>−1</m:t>
                              </m:r>
                            </m:sub>
                          </m:sSub>
                          <m:sSub>
                            <m:sSubPr>
                              <m:ctrlPr>
                                <a:rPr lang="en-GB" i="1">
                                  <a:solidFill>
                                    <a:srgbClr val="0000FF"/>
                                  </a:solidFill>
                                  <a:latin typeface="Cambria Math" panose="02040503050406030204" pitchFamily="18" charset="0"/>
                                </a:rPr>
                              </m:ctrlPr>
                            </m:sSubPr>
                            <m:e>
                              <m:r>
                                <a:rPr lang="de-DE" i="1">
                                  <a:solidFill>
                                    <a:srgbClr val="0000FF"/>
                                  </a:solidFill>
                                  <a:latin typeface="Cambria Math" panose="02040503050406030204" pitchFamily="18" charset="0"/>
                                </a:rPr>
                                <m:t>+ </m:t>
                              </m:r>
                              <m:r>
                                <a:rPr lang="de-DE" i="1">
                                  <a:solidFill>
                                    <a:srgbClr val="0000FF"/>
                                  </a:solidFill>
                                  <a:latin typeface="Cambria Math" panose="02040503050406030204" pitchFamily="18" charset="0"/>
                                </a:rPr>
                                <m:t>𝐹</m:t>
                              </m:r>
                            </m:e>
                            <m:sub>
                              <m:r>
                                <a:rPr lang="de-DE" i="1">
                                  <a:solidFill>
                                    <a:srgbClr val="0000FF"/>
                                  </a:solidFill>
                                  <a:latin typeface="Cambria Math" panose="02040503050406030204" pitchFamily="18" charset="0"/>
                                </a:rPr>
                                <m:t>𝑡</m:t>
                              </m:r>
                              <m:r>
                                <a:rPr lang="de-DE" i="1">
                                  <a:solidFill>
                                    <a:srgbClr val="0000FF"/>
                                  </a:solidFill>
                                  <a:latin typeface="Cambria Math" panose="02040503050406030204" pitchFamily="18" charset="0"/>
                                </a:rPr>
                                <m:t>−2</m:t>
                              </m:r>
                            </m:sub>
                          </m:sSub>
                        </m:e>
                      </m:d>
                      <m:r>
                        <a:rPr lang="de-DE" i="1">
                          <a:latin typeface="Cambria Math" panose="02040503050406030204" pitchFamily="18" charset="0"/>
                        </a:rPr>
                        <m:t>  </m:t>
                      </m:r>
                    </m:oMath>
                    <m:oMath xmlns:m="http://schemas.openxmlformats.org/officeDocument/2006/math">
                      <m:sSub>
                        <m:sSubPr>
                          <m:ctrlPr>
                            <a:rPr lang="en-GB" i="1" smtClean="0">
                              <a:solidFill>
                                <a:srgbClr val="800080"/>
                              </a:solidFill>
                              <a:latin typeface="Cambria Math" panose="02040503050406030204" pitchFamily="18" charset="0"/>
                            </a:rPr>
                          </m:ctrlPr>
                        </m:sSubPr>
                        <m:e>
                          <m:r>
                            <a:rPr lang="de-DE" i="1">
                              <a:solidFill>
                                <a:srgbClr val="800080"/>
                              </a:solidFill>
                              <a:latin typeface="Cambria Math" panose="02040503050406030204" pitchFamily="18" charset="0"/>
                            </a:rPr>
                            <m:t>𝐹</m:t>
                          </m:r>
                        </m:e>
                        <m:sub>
                          <m:r>
                            <a:rPr lang="de-DE" i="1">
                              <a:solidFill>
                                <a:srgbClr val="800080"/>
                              </a:solidFill>
                              <a:latin typeface="Cambria Math" panose="02040503050406030204" pitchFamily="18" charset="0"/>
                            </a:rPr>
                            <m:t>𝑡</m:t>
                          </m:r>
                        </m:sub>
                      </m:sSub>
                      <m:r>
                        <a:rPr lang="de-DE" i="1">
                          <a:solidFill>
                            <a:srgbClr val="800080"/>
                          </a:solidFill>
                          <a:latin typeface="Cambria Math" panose="02040503050406030204" pitchFamily="18" charset="0"/>
                        </a:rPr>
                        <m:t>=</m:t>
                      </m:r>
                      <m:f>
                        <m:fPr>
                          <m:ctrlPr>
                            <a:rPr lang="en-GB" i="1">
                              <a:solidFill>
                                <a:srgbClr val="800080"/>
                              </a:solidFill>
                              <a:latin typeface="Cambria Math" panose="02040503050406030204" pitchFamily="18" charset="0"/>
                            </a:rPr>
                          </m:ctrlPr>
                        </m:fPr>
                        <m:num>
                          <m:r>
                            <a:rPr lang="de-DE" i="1">
                              <a:solidFill>
                                <a:srgbClr val="800080"/>
                              </a:solidFill>
                              <a:latin typeface="Cambria Math" panose="02040503050406030204" pitchFamily="18" charset="0"/>
                            </a:rPr>
                            <m:t>1</m:t>
                          </m:r>
                        </m:num>
                        <m:den>
                          <m:r>
                            <a:rPr lang="de-DE" i="1">
                              <a:solidFill>
                                <a:srgbClr val="800080"/>
                              </a:solidFill>
                              <a:latin typeface="Cambria Math" panose="02040503050406030204" pitchFamily="18" charset="0"/>
                            </a:rPr>
                            <m:t>8</m:t>
                          </m:r>
                        </m:den>
                      </m:f>
                      <m:r>
                        <a:rPr lang="de-DE" i="1">
                          <a:solidFill>
                            <a:srgbClr val="800080"/>
                          </a:solidFill>
                          <a:latin typeface="Cambria Math" panose="02040503050406030204" pitchFamily="18" charset="0"/>
                        </a:rPr>
                        <m:t> (1+</m:t>
                      </m:r>
                      <m:sSub>
                        <m:sSubPr>
                          <m:ctrlPr>
                            <a:rPr lang="en-GB" i="1">
                              <a:solidFill>
                                <a:srgbClr val="800080"/>
                              </a:solidFill>
                              <a:latin typeface="Cambria Math" panose="02040503050406030204" pitchFamily="18" charset="0"/>
                            </a:rPr>
                          </m:ctrlPr>
                        </m:sSubPr>
                        <m:e>
                          <m:r>
                            <a:rPr lang="de-DE" i="1">
                              <a:solidFill>
                                <a:srgbClr val="800080"/>
                              </a:solidFill>
                              <a:latin typeface="Cambria Math" panose="02040503050406030204" pitchFamily="18" charset="0"/>
                            </a:rPr>
                            <m:t>6</m:t>
                          </m:r>
                          <m:r>
                            <a:rPr lang="de-DE" i="1">
                              <a:solidFill>
                                <a:srgbClr val="800080"/>
                              </a:solidFill>
                              <a:latin typeface="Cambria Math" panose="02040503050406030204" pitchFamily="18" charset="0"/>
                            </a:rPr>
                            <m:t>𝐹</m:t>
                          </m:r>
                        </m:e>
                        <m:sub>
                          <m:r>
                            <a:rPr lang="de-DE" i="1">
                              <a:solidFill>
                                <a:srgbClr val="800080"/>
                              </a:solidFill>
                              <a:latin typeface="Cambria Math" panose="02040503050406030204" pitchFamily="18" charset="0"/>
                            </a:rPr>
                            <m:t>𝑡</m:t>
                          </m:r>
                          <m:r>
                            <a:rPr lang="de-DE" i="1">
                              <a:solidFill>
                                <a:srgbClr val="800080"/>
                              </a:solidFill>
                              <a:latin typeface="Cambria Math" panose="02040503050406030204" pitchFamily="18" charset="0"/>
                            </a:rPr>
                            <m:t>−1</m:t>
                          </m:r>
                        </m:sub>
                      </m:sSub>
                      <m:r>
                        <a:rPr lang="de-DE" i="1">
                          <a:solidFill>
                            <a:srgbClr val="800080"/>
                          </a:solidFill>
                          <a:latin typeface="Cambria Math" panose="02040503050406030204" pitchFamily="18" charset="0"/>
                        </a:rPr>
                        <m:t> </m:t>
                      </m:r>
                      <m:sSub>
                        <m:sSubPr>
                          <m:ctrlPr>
                            <a:rPr lang="en-GB" i="1">
                              <a:solidFill>
                                <a:srgbClr val="800080"/>
                              </a:solidFill>
                              <a:latin typeface="Cambria Math" panose="02040503050406030204" pitchFamily="18" charset="0"/>
                            </a:rPr>
                          </m:ctrlPr>
                        </m:sSubPr>
                        <m:e>
                          <m:r>
                            <a:rPr lang="de-DE" i="1">
                              <a:solidFill>
                                <a:srgbClr val="800080"/>
                              </a:solidFill>
                              <a:latin typeface="Cambria Math" panose="02040503050406030204" pitchFamily="18" charset="0"/>
                            </a:rPr>
                            <m:t>+ </m:t>
                          </m:r>
                          <m:r>
                            <a:rPr lang="de-DE" i="1">
                              <a:solidFill>
                                <a:srgbClr val="800080"/>
                              </a:solidFill>
                              <a:latin typeface="Cambria Math" panose="02040503050406030204" pitchFamily="18" charset="0"/>
                            </a:rPr>
                            <m:t>𝐹</m:t>
                          </m:r>
                        </m:e>
                        <m:sub>
                          <m:r>
                            <a:rPr lang="de-DE" i="1">
                              <a:solidFill>
                                <a:srgbClr val="800080"/>
                              </a:solidFill>
                              <a:latin typeface="Cambria Math" panose="02040503050406030204" pitchFamily="18" charset="0"/>
                            </a:rPr>
                            <m:t>𝑡</m:t>
                          </m:r>
                          <m:r>
                            <a:rPr lang="de-DE" i="1">
                              <a:solidFill>
                                <a:srgbClr val="800080"/>
                              </a:solidFill>
                              <a:latin typeface="Cambria Math" panose="02040503050406030204" pitchFamily="18" charset="0"/>
                            </a:rPr>
                            <m:t>−2</m:t>
                          </m:r>
                        </m:sub>
                      </m:sSub>
                      <m:r>
                        <a:rPr lang="de-DE" i="1">
                          <a:solidFill>
                            <a:srgbClr val="800080"/>
                          </a:solidFill>
                          <a:latin typeface="Cambria Math" panose="02040503050406030204" pitchFamily="18" charset="0"/>
                        </a:rPr>
                        <m:t>)   </m:t>
                      </m:r>
                    </m:oMath>
                  </m:oMathPara>
                </a14:m>
                <a:endParaRPr lang="en-GB" i="1" dirty="0">
                  <a:latin typeface="Arial" panose="020B0604020202020204" pitchFamily="34" charset="0"/>
                  <a:cs typeface="Arial" panose="020B0604020202020204" pitchFamily="34" charset="0"/>
                </a:endParaRPr>
              </a:p>
              <a:p>
                <a:pPr>
                  <a:lnSpc>
                    <a:spcPct val="80000"/>
                  </a:lnSpc>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de-DE" i="1">
                              <a:solidFill>
                                <a:srgbClr val="FF0000"/>
                              </a:solidFill>
                              <a:latin typeface="Cambria Math" panose="02040503050406030204" pitchFamily="18" charset="0"/>
                            </a:rPr>
                            <m:t>𝐹</m:t>
                          </m:r>
                        </m:e>
                        <m:sub>
                          <m:r>
                            <a:rPr lang="de-DE" i="1">
                              <a:solidFill>
                                <a:srgbClr val="FF0000"/>
                              </a:solidFill>
                              <a:latin typeface="Cambria Math" panose="02040503050406030204" pitchFamily="18" charset="0"/>
                            </a:rPr>
                            <m:t>𝑡</m:t>
                          </m:r>
                        </m:sub>
                      </m:sSub>
                      <m:r>
                        <a:rPr lang="de-DE"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de-DE" i="1">
                              <a:solidFill>
                                <a:srgbClr val="FF0000"/>
                              </a:solidFill>
                              <a:latin typeface="Cambria Math" panose="02040503050406030204" pitchFamily="18" charset="0"/>
                            </a:rPr>
                            <m:t>1</m:t>
                          </m:r>
                        </m:num>
                        <m:den>
                          <m:r>
                            <a:rPr lang="de-DE" i="1">
                              <a:solidFill>
                                <a:srgbClr val="FF0000"/>
                              </a:solidFill>
                              <a:latin typeface="Cambria Math" panose="02040503050406030204" pitchFamily="18" charset="0"/>
                            </a:rPr>
                            <m:t>4</m:t>
                          </m:r>
                        </m:den>
                      </m:f>
                      <m:r>
                        <a:rPr lang="de-DE" i="1">
                          <a:solidFill>
                            <a:srgbClr val="FF0000"/>
                          </a:solidFill>
                          <a:latin typeface="Cambria Math" panose="02040503050406030204" pitchFamily="18" charset="0"/>
                        </a:rPr>
                        <m:t> (1+</m:t>
                      </m:r>
                      <m:sSub>
                        <m:sSubPr>
                          <m:ctrlPr>
                            <a:rPr lang="en-GB" i="1">
                              <a:solidFill>
                                <a:srgbClr val="FF0000"/>
                              </a:solidFill>
                              <a:latin typeface="Cambria Math" panose="02040503050406030204" pitchFamily="18" charset="0"/>
                            </a:rPr>
                          </m:ctrlPr>
                        </m:sSubPr>
                        <m:e>
                          <m:r>
                            <a:rPr lang="de-DE" i="1">
                              <a:solidFill>
                                <a:srgbClr val="FF0000"/>
                              </a:solidFill>
                              <a:latin typeface="Cambria Math" panose="02040503050406030204" pitchFamily="18" charset="0"/>
                            </a:rPr>
                            <m:t>2</m:t>
                          </m:r>
                          <m:r>
                            <a:rPr lang="de-DE" i="1">
                              <a:solidFill>
                                <a:srgbClr val="FF0000"/>
                              </a:solidFill>
                              <a:latin typeface="Cambria Math" panose="02040503050406030204" pitchFamily="18" charset="0"/>
                            </a:rPr>
                            <m:t>𝐹</m:t>
                          </m:r>
                        </m:e>
                        <m:sub>
                          <m:r>
                            <a:rPr lang="de-DE" i="1">
                              <a:solidFill>
                                <a:srgbClr val="FF0000"/>
                              </a:solidFill>
                              <a:latin typeface="Cambria Math" panose="02040503050406030204" pitchFamily="18" charset="0"/>
                            </a:rPr>
                            <m:t>𝑡</m:t>
                          </m:r>
                          <m:r>
                            <a:rPr lang="de-DE" i="1">
                              <a:solidFill>
                                <a:srgbClr val="FF0000"/>
                              </a:solidFill>
                              <a:latin typeface="Cambria Math" panose="02040503050406030204" pitchFamily="18" charset="0"/>
                            </a:rPr>
                            <m:t>−1</m:t>
                          </m:r>
                        </m:sub>
                      </m:sSub>
                      <m:r>
                        <a:rPr lang="de-DE" i="1">
                          <a:solidFill>
                            <a:srgbClr val="FF0000"/>
                          </a:solidFill>
                          <a:latin typeface="Cambria Math" panose="02040503050406030204" pitchFamily="18" charset="0"/>
                        </a:rPr>
                        <m:t>)</m:t>
                      </m:r>
                    </m:oMath>
                  </m:oMathPara>
                </a14:m>
                <a:endParaRPr lang="en-GB" i="1" dirty="0">
                  <a:solidFill>
                    <a:srgbClr val="FF0000"/>
                  </a:solidFill>
                  <a:latin typeface="Arial" panose="020B0604020202020204" pitchFamily="34" charset="0"/>
                  <a:cs typeface="Arial" panose="020B0604020202020204" pitchFamily="34" charset="0"/>
                </a:endParaRPr>
              </a:p>
            </p:txBody>
          </p:sp>
        </mc:Choice>
        <mc:Fallback xmlns="">
          <p:sp>
            <p:nvSpPr>
              <p:cNvPr id="208" name="TextBox 207"/>
              <p:cNvSpPr txBox="1">
                <a:spLocks noRot="1" noChangeAspect="1" noMove="1" noResize="1" noEditPoints="1" noAdjustHandles="1" noChangeArrowheads="1" noChangeShapeType="1" noTextEdit="1"/>
              </p:cNvSpPr>
              <p:nvPr/>
            </p:nvSpPr>
            <p:spPr>
              <a:xfrm>
                <a:off x="4574636" y="2803364"/>
                <a:ext cx="2954340" cy="1753237"/>
              </a:xfrm>
              <a:prstGeom prst="rect">
                <a:avLst/>
              </a:prstGeom>
              <a:blipFill>
                <a:blip r:embed="rId2"/>
                <a:stretch>
                  <a:fillRect/>
                </a:stretch>
              </a:blipFill>
              <a:ln>
                <a:solidFill>
                  <a:schemeClr val="tx1">
                    <a:lumMod val="50000"/>
                    <a:lumOff val="50000"/>
                  </a:schemeClr>
                </a:solidFill>
              </a:ln>
              <a:effectLst>
                <a:outerShdw blurRad="50800" dist="38100" dir="2700000" algn="tl" rotWithShape="0">
                  <a:prstClr val="black">
                    <a:alpha val="40000"/>
                  </a:prstClr>
                </a:outerShdw>
              </a:effectLst>
            </p:spPr>
            <p:txBody>
              <a:bodyPr/>
              <a:lstStyle/>
              <a:p>
                <a:r>
                  <a:rPr lang="en-GB">
                    <a:noFill/>
                  </a:rPr>
                  <a:t> </a:t>
                </a:r>
              </a:p>
            </p:txBody>
          </p:sp>
        </mc:Fallback>
      </mc:AlternateContent>
      <p:sp>
        <p:nvSpPr>
          <p:cNvPr id="209" name="Right Triangle 208"/>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13</a:t>
            </a:fld>
            <a:endParaRPr lang="en-GB" sz="2400" dirty="0">
              <a:latin typeface="Arial" panose="020B0604020202020204" pitchFamily="34" charset="0"/>
              <a:cs typeface="Arial" panose="020B0604020202020204" pitchFamily="34" charset="0"/>
            </a:endParaRPr>
          </a:p>
        </p:txBody>
      </p:sp>
      <p:pic>
        <p:nvPicPr>
          <p:cNvPr id="211" name="Picture 4" descr="Mendel Erbs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5003" y="37712"/>
            <a:ext cx="2527325" cy="11560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3BC8CA1-C8D2-4D7D-A4D8-ADCB044694A3}"/>
              </a:ext>
            </a:extLst>
          </p:cNvPr>
          <p:cNvSpPr txBox="1"/>
          <p:nvPr/>
        </p:nvSpPr>
        <p:spPr>
          <a:xfrm>
            <a:off x="9565210" y="999245"/>
            <a:ext cx="2565605" cy="33855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Urbatzka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Witzenhausen</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71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2722" y="6457891"/>
            <a:ext cx="5410199"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a:solidFill>
                  <a:srgbClr val="FF0000"/>
                </a:solidFill>
                <a:latin typeface="Arial" panose="020B0604020202020204" pitchFamily="34" charset="0"/>
                <a:cs typeface="Arial" panose="020B0604020202020204" pitchFamily="34" charset="0"/>
              </a:rPr>
              <a:t>*</a:t>
            </a:r>
            <a:r>
              <a:rPr lang="en-GB">
                <a:solidFill>
                  <a:schemeClr val="tx1">
                    <a:lumMod val="50000"/>
                    <a:lumOff val="50000"/>
                  </a:schemeClr>
                </a:solidFill>
                <a:latin typeface="Arial" panose="020B0604020202020204" pitchFamily="34" charset="0"/>
                <a:cs typeface="Arial" panose="020B0604020202020204" pitchFamily="34" charset="0"/>
              </a:rPr>
              <a:t>No Selection no Mutation no Migration no Drift</a:t>
            </a:r>
          </a:p>
        </p:txBody>
      </p:sp>
      <p:sp>
        <p:nvSpPr>
          <p:cNvPr id="5" name="Abgerundete rechteckige Legende 4"/>
          <p:cNvSpPr/>
          <p:nvPr/>
        </p:nvSpPr>
        <p:spPr>
          <a:xfrm>
            <a:off x="96000" y="45205"/>
            <a:ext cx="11939973" cy="5989835"/>
          </a:xfrm>
          <a:prstGeom prst="wedgeRoundRectCallout">
            <a:avLst>
              <a:gd name="adj1" fmla="val -50477"/>
              <a:gd name="adj2" fmla="val 62756"/>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Textfeld 5"/>
          <p:cNvSpPr txBox="1"/>
          <p:nvPr/>
        </p:nvSpPr>
        <p:spPr>
          <a:xfrm>
            <a:off x="513731" y="161899"/>
            <a:ext cx="11030569" cy="5632311"/>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Self-fertilization reduces the current-extent of heterozygosity by half. No other type of inbreeding is ‚mightier‘ (</a:t>
            </a:r>
            <a:r>
              <a:rPr lang="en-GB" sz="2400">
                <a:solidFill>
                  <a:schemeClr val="tx1">
                    <a:lumMod val="50000"/>
                    <a:lumOff val="50000"/>
                  </a:schemeClr>
                </a:solidFill>
                <a:latin typeface="Arial" panose="020B0604020202020204" pitchFamily="34" charset="0"/>
                <a:cs typeface="Arial" panose="020B0604020202020204" pitchFamily="34" charset="0"/>
              </a:rPr>
              <a:t>well, we exclude DH technology here</a:t>
            </a:r>
            <a:r>
              <a:rPr lang="en-GB" sz="2400">
                <a:latin typeface="Arial" panose="020B0604020202020204" pitchFamily="34" charset="0"/>
                <a:cs typeface="Arial" panose="020B0604020202020204" pitchFamily="34" charset="0"/>
              </a:rPr>
              <a:t>).</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If </a:t>
            </a:r>
            <a:r>
              <a:rPr lang="en-GB" sz="2400">
                <a:solidFill>
                  <a:srgbClr val="C00000"/>
                </a:solidFill>
                <a:latin typeface="Arial" panose="020B0604020202020204" pitchFamily="34" charset="0"/>
                <a:cs typeface="Arial" panose="020B0604020202020204" pitchFamily="34" charset="0"/>
              </a:rPr>
              <a:t>a genotype </a:t>
            </a:r>
            <a:r>
              <a:rPr lang="en-GB" sz="2400">
                <a:latin typeface="Arial" panose="020B0604020202020204" pitchFamily="34" charset="0"/>
                <a:cs typeface="Arial" panose="020B0604020202020204" pitchFamily="34" charset="0"/>
              </a:rPr>
              <a:t>is </a:t>
            </a:r>
            <a:r>
              <a:rPr lang="en-GB" sz="2400">
                <a:solidFill>
                  <a:srgbClr val="0000FF"/>
                </a:solidFill>
                <a:latin typeface="Arial" panose="020B0604020202020204" pitchFamily="34" charset="0"/>
                <a:cs typeface="Arial" panose="020B0604020202020204" pitchFamily="34" charset="0"/>
              </a:rPr>
              <a:t>heterozygous at 20% </a:t>
            </a:r>
            <a:r>
              <a:rPr lang="en-GB" sz="2400">
                <a:latin typeface="Arial" panose="020B0604020202020204" pitchFamily="34" charset="0"/>
                <a:cs typeface="Arial" panose="020B0604020202020204" pitchFamily="34" charset="0"/>
              </a:rPr>
              <a:t>of its, say, 30.000 loci (6.000 heterozy-gous loci), then after </a:t>
            </a:r>
            <a:r>
              <a:rPr lang="en-GB" sz="2400">
                <a:solidFill>
                  <a:srgbClr val="0000FF"/>
                </a:solidFill>
                <a:latin typeface="Arial" panose="020B0604020202020204" pitchFamily="34" charset="0"/>
                <a:cs typeface="Arial" panose="020B0604020202020204" pitchFamily="34" charset="0"/>
              </a:rPr>
              <a:t>once selfing</a:t>
            </a:r>
            <a:r>
              <a:rPr lang="en-GB" sz="2400">
                <a:solidFill>
                  <a:srgbClr val="FF0000"/>
                </a:solidFill>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 the extent of heterozygosity </a:t>
            </a:r>
            <a:r>
              <a:rPr lang="en-GB" sz="2400">
                <a:solidFill>
                  <a:schemeClr val="tx1">
                    <a:lumMod val="50000"/>
                    <a:lumOff val="50000"/>
                  </a:schemeClr>
                </a:solidFill>
                <a:latin typeface="Arial" panose="020B0604020202020204" pitchFamily="34" charset="0"/>
                <a:cs typeface="Arial" panose="020B0604020202020204" pitchFamily="34" charset="0"/>
              </a:rPr>
              <a:t>of its offspring </a:t>
            </a:r>
            <a:r>
              <a:rPr lang="en-GB" sz="2400">
                <a:latin typeface="Arial" panose="020B0604020202020204" pitchFamily="34" charset="0"/>
                <a:cs typeface="Arial" panose="020B0604020202020204" pitchFamily="34" charset="0"/>
              </a:rPr>
              <a:t>will be ~</a:t>
            </a:r>
            <a:r>
              <a:rPr lang="en-GB" sz="2400">
                <a:solidFill>
                  <a:srgbClr val="0000FF"/>
                </a:solidFill>
                <a:latin typeface="Arial" panose="020B0604020202020204" pitchFamily="34" charset="0"/>
                <a:cs typeface="Arial" panose="020B0604020202020204" pitchFamily="34" charset="0"/>
              </a:rPr>
              <a:t>10%</a:t>
            </a:r>
            <a:r>
              <a:rPr lang="en-GB" sz="2400">
                <a:latin typeface="Arial" panose="020B0604020202020204" pitchFamily="34" charset="0"/>
                <a:cs typeface="Arial" panose="020B0604020202020204" pitchFamily="34" charset="0"/>
              </a:rPr>
              <a:t> (3.000 loci; after 14 generations of self-fertilization, the majority of its individuals - about 69% - is then homozygous at all of these 30.000 loci; across the entire genome).</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One and two selfings lead to a reduction of heterozygosity to 50% and 25% of the initial value. We need 3 generations of full-sib mating for a 50% reduction and 5 or 6 generations of half-sib mating to reduce by ~45% or ~51%. For an approx. reduction down to 25%, we need 6 to 7 generations of full-sib mating or 11 to 12 generation of half-sib mating. </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r>
              <a:rPr lang="en-GB" sz="2400">
                <a:solidFill>
                  <a:schemeClr val="tx1">
                    <a:lumMod val="50000"/>
                    <a:lumOff val="50000"/>
                  </a:schemeClr>
                </a:solidFill>
                <a:latin typeface="Arial" panose="020B0604020202020204" pitchFamily="34" charset="0"/>
                <a:cs typeface="Arial" panose="020B0604020202020204" pitchFamily="34" charset="0"/>
              </a:rPr>
              <a:t>If we assume zero linkage throughout, then we need not care how-exactly a specific reduction of heterozygosity was created (selfing, sib-mating, ...).</a:t>
            </a:r>
          </a:p>
        </p:txBody>
      </p:sp>
      <p:sp>
        <p:nvSpPr>
          <p:cNvPr id="8"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14</a:t>
            </a:fld>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97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51606" y="6419793"/>
            <a:ext cx="5410199"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a:solidFill>
                  <a:srgbClr val="0000FF"/>
                </a:solidFill>
                <a:latin typeface="Arial" panose="020B0604020202020204" pitchFamily="34" charset="0"/>
                <a:cs typeface="Arial" panose="020B0604020202020204" pitchFamily="34" charset="0"/>
              </a:rPr>
              <a:t>*We took one random selfed offspring from each </a:t>
            </a:r>
            <a:endParaRPr lang="en-GB">
              <a:solidFill>
                <a:schemeClr val="tx1">
                  <a:lumMod val="50000"/>
                  <a:lumOff val="50000"/>
                </a:schemeClr>
              </a:solidFill>
              <a:latin typeface="Arial" panose="020B0604020202020204" pitchFamily="34" charset="0"/>
              <a:cs typeface="Arial" panose="020B0604020202020204" pitchFamily="34" charset="0"/>
            </a:endParaRPr>
          </a:p>
        </p:txBody>
      </p:sp>
      <p:sp>
        <p:nvSpPr>
          <p:cNvPr id="2" name="TextBox 1"/>
          <p:cNvSpPr txBox="1"/>
          <p:nvPr/>
        </p:nvSpPr>
        <p:spPr>
          <a:xfrm>
            <a:off x="6472772" y="6038791"/>
            <a:ext cx="5410199"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a:solidFill>
                  <a:srgbClr val="FF0000"/>
                </a:solidFill>
                <a:latin typeface="Arial" panose="020B0604020202020204" pitchFamily="34" charset="0"/>
                <a:cs typeface="Arial" panose="020B0604020202020204" pitchFamily="34" charset="0"/>
              </a:rPr>
              <a:t>*</a:t>
            </a:r>
            <a:r>
              <a:rPr lang="en-GB">
                <a:solidFill>
                  <a:schemeClr val="tx1">
                    <a:lumMod val="50000"/>
                    <a:lumOff val="50000"/>
                  </a:schemeClr>
                </a:solidFill>
                <a:latin typeface="Arial" panose="020B0604020202020204" pitchFamily="34" charset="0"/>
                <a:cs typeface="Arial" panose="020B0604020202020204" pitchFamily="34" charset="0"/>
              </a:rPr>
              <a:t>No Selection no Mutation no Migragion no Drift</a:t>
            </a:r>
          </a:p>
        </p:txBody>
      </p:sp>
      <p:sp>
        <p:nvSpPr>
          <p:cNvPr id="5" name="Abgerundete rechteckige Legende 4"/>
          <p:cNvSpPr/>
          <p:nvPr/>
        </p:nvSpPr>
        <p:spPr>
          <a:xfrm>
            <a:off x="96000" y="45205"/>
            <a:ext cx="11939973" cy="5989835"/>
          </a:xfrm>
          <a:prstGeom prst="wedgeRoundRectCallout">
            <a:avLst>
              <a:gd name="adj1" fmla="val -50477"/>
              <a:gd name="adj2" fmla="val 62756"/>
              <a:gd name="adj3" fmla="val 16667"/>
            </a:avLst>
          </a:prstGeom>
          <a:solidFill>
            <a:schemeClr val="bg1"/>
          </a:solidFill>
          <a:ln>
            <a:solidFill>
              <a:schemeClr val="bg1">
                <a:lumMod val="95000"/>
              </a:schemeClr>
            </a:solidFill>
          </a:ln>
          <a:effectLst>
            <a:outerShdw blurRad="50800" dist="38100" dir="2700000" algn="tl" rotWithShape="0">
              <a:srgbClr val="0000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Textfeld 5"/>
          <p:cNvSpPr txBox="1"/>
          <p:nvPr/>
        </p:nvSpPr>
        <p:spPr>
          <a:xfrm>
            <a:off x="513731" y="161899"/>
            <a:ext cx="11030569" cy="5632311"/>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Self-fertilization reduces the current-extent of heterozygosity by half. No other type of inbreeding is ‚mightier‘ (</a:t>
            </a:r>
            <a:r>
              <a:rPr lang="en-GB" sz="2400">
                <a:solidFill>
                  <a:schemeClr val="tx1">
                    <a:lumMod val="50000"/>
                    <a:lumOff val="50000"/>
                  </a:schemeClr>
                </a:solidFill>
                <a:latin typeface="Arial" panose="020B0604020202020204" pitchFamily="34" charset="0"/>
                <a:cs typeface="Arial" panose="020B0604020202020204" pitchFamily="34" charset="0"/>
              </a:rPr>
              <a:t>well, we exclude DH technology here</a:t>
            </a:r>
            <a:r>
              <a:rPr lang="en-GB" sz="2400">
                <a:latin typeface="Arial" panose="020B0604020202020204" pitchFamily="34" charset="0"/>
                <a:cs typeface="Arial" panose="020B0604020202020204" pitchFamily="34" charset="0"/>
              </a:rPr>
              <a:t>).</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If </a:t>
            </a:r>
            <a:r>
              <a:rPr lang="en-GB" sz="2400">
                <a:solidFill>
                  <a:srgbClr val="C00000"/>
                </a:solidFill>
                <a:latin typeface="Arial" panose="020B0604020202020204" pitchFamily="34" charset="0"/>
                <a:cs typeface="Arial" panose="020B0604020202020204" pitchFamily="34" charset="0"/>
              </a:rPr>
              <a:t>a family of genotypes </a:t>
            </a:r>
            <a:r>
              <a:rPr lang="en-GB" sz="2400">
                <a:latin typeface="Arial" panose="020B0604020202020204" pitchFamily="34" charset="0"/>
                <a:cs typeface="Arial" panose="020B0604020202020204" pitchFamily="34" charset="0"/>
              </a:rPr>
              <a:t>is – </a:t>
            </a:r>
            <a:r>
              <a:rPr lang="en-GB" sz="2400">
                <a:solidFill>
                  <a:srgbClr val="C00000"/>
                </a:solidFill>
                <a:latin typeface="Arial" panose="020B0604020202020204" pitchFamily="34" charset="0"/>
                <a:cs typeface="Arial" panose="020B0604020202020204" pitchFamily="34" charset="0"/>
              </a:rPr>
              <a:t>at </a:t>
            </a:r>
            <a:r>
              <a:rPr lang="en-GB" sz="240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focal </a:t>
            </a:r>
            <a:r>
              <a:rPr lang="en-GB" sz="2400">
                <a:solidFill>
                  <a:srgbClr val="C00000"/>
                </a:solidFill>
                <a:latin typeface="Arial" panose="020B0604020202020204" pitchFamily="34" charset="0"/>
                <a:cs typeface="Arial" panose="020B0604020202020204" pitchFamily="34" charset="0"/>
              </a:rPr>
              <a:t>locus </a:t>
            </a:r>
            <a:r>
              <a:rPr lang="en-GB" sz="2400">
                <a:latin typeface="Arial" panose="020B0604020202020204" pitchFamily="34" charset="0"/>
                <a:cs typeface="Arial" panose="020B0604020202020204" pitchFamily="34" charset="0"/>
              </a:rPr>
              <a:t>– </a:t>
            </a:r>
            <a:r>
              <a:rPr lang="en-GB" sz="2400">
                <a:solidFill>
                  <a:srgbClr val="0000FF"/>
                </a:solidFill>
                <a:latin typeface="Arial" panose="020B0604020202020204" pitchFamily="34" charset="0"/>
                <a:cs typeface="Arial" panose="020B0604020202020204" pitchFamily="34" charset="0"/>
              </a:rPr>
              <a:t>heterozygous at 20% </a:t>
            </a:r>
            <a:r>
              <a:rPr lang="en-GB" sz="2400">
                <a:latin typeface="Arial" panose="020B0604020202020204" pitchFamily="34" charset="0"/>
                <a:cs typeface="Arial" panose="020B0604020202020204" pitchFamily="34" charset="0"/>
              </a:rPr>
              <a:t>of its 30.000 individuals (6.000 individuals are Aa), then after </a:t>
            </a:r>
            <a:r>
              <a:rPr lang="en-GB" sz="2400">
                <a:solidFill>
                  <a:srgbClr val="0000FF"/>
                </a:solidFill>
                <a:latin typeface="Arial" panose="020B0604020202020204" pitchFamily="34" charset="0"/>
                <a:cs typeface="Arial" panose="020B0604020202020204" pitchFamily="34" charset="0"/>
              </a:rPr>
              <a:t>once selfing</a:t>
            </a:r>
            <a:r>
              <a:rPr lang="en-GB" sz="2400">
                <a:solidFill>
                  <a:srgbClr val="FF0000"/>
                </a:solidFill>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 the extent of heterozygosity </a:t>
            </a:r>
            <a:r>
              <a:rPr lang="en-GB" sz="2400">
                <a:solidFill>
                  <a:schemeClr val="tx1">
                    <a:lumMod val="50000"/>
                    <a:lumOff val="50000"/>
                  </a:schemeClr>
                </a:solidFill>
                <a:latin typeface="Arial" panose="020B0604020202020204" pitchFamily="34" charset="0"/>
                <a:cs typeface="Arial" panose="020B0604020202020204" pitchFamily="34" charset="0"/>
              </a:rPr>
              <a:t>of its offspring </a:t>
            </a:r>
            <a:r>
              <a:rPr lang="en-GB" sz="2400">
                <a:latin typeface="Arial" panose="020B0604020202020204" pitchFamily="34" charset="0"/>
                <a:cs typeface="Arial" panose="020B0604020202020204" pitchFamily="34" charset="0"/>
              </a:rPr>
              <a:t>will be ~</a:t>
            </a:r>
            <a:r>
              <a:rPr lang="en-GB" sz="2400">
                <a:solidFill>
                  <a:srgbClr val="0000FF"/>
                </a:solidFill>
                <a:latin typeface="Arial" panose="020B0604020202020204" pitchFamily="34" charset="0"/>
                <a:cs typeface="Arial" panose="020B0604020202020204" pitchFamily="34" charset="0"/>
              </a:rPr>
              <a:t>10%</a:t>
            </a:r>
            <a:r>
              <a:rPr lang="en-GB" sz="2400">
                <a:latin typeface="Arial" panose="020B0604020202020204" pitchFamily="34" charset="0"/>
                <a:cs typeface="Arial" panose="020B0604020202020204" pitchFamily="34" charset="0"/>
              </a:rPr>
              <a:t> (~3.000 individuals</a:t>
            </a:r>
            <a:r>
              <a:rPr lang="en-GB" sz="2400">
                <a:solidFill>
                  <a:srgbClr val="0000FF"/>
                </a:solidFill>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 after 14 generations of self-fertilization, </a:t>
            </a:r>
            <a:r>
              <a:rPr lang="en-GB" sz="2400">
                <a:solidFill>
                  <a:schemeClr val="tx1">
                    <a:lumMod val="50000"/>
                    <a:lumOff val="50000"/>
                  </a:schemeClr>
                </a:solidFill>
                <a:latin typeface="Arial" panose="020B0604020202020204" pitchFamily="34" charset="0"/>
                <a:cs typeface="Arial" panose="020B0604020202020204" pitchFamily="34" charset="0"/>
              </a:rPr>
              <a:t>only 0.4 individuals are expectedly still Aa, thus very probably </a:t>
            </a:r>
            <a:r>
              <a:rPr lang="en-GB" sz="2400">
                <a:solidFill>
                  <a:srgbClr val="0000FF"/>
                </a:solidFill>
                <a:latin typeface="Arial" panose="020B0604020202020204" pitchFamily="34" charset="0"/>
                <a:cs typeface="Arial" panose="020B0604020202020204" pitchFamily="34" charset="0"/>
              </a:rPr>
              <a:t>none</a:t>
            </a:r>
            <a:r>
              <a:rPr lang="en-GB" sz="2400">
                <a:latin typeface="Arial" panose="020B0604020202020204" pitchFamily="34" charset="0"/>
                <a:cs typeface="Arial" panose="020B0604020202020204" pitchFamily="34" charset="0"/>
              </a:rPr>
              <a:t>).</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One and two selfings lead to a reduction of heterozygous individuals to 50% and 25% of the initial number (or proportion). We need 3 generations of full-sib mating for a 50% reduction and 5 or 6 generations of half-sib mating to reduce by ~45% or ~51%. For an approx. reduction down to 25%, we need 6 to 7 generations of full-sib mating or 11 to 12 generation of half-sib mating. </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As we considered just one locus, thus here we do not care how-exactly a specific reduction of heterozygosity was created.</a:t>
            </a:r>
          </a:p>
        </p:txBody>
      </p:sp>
      <p:sp>
        <p:nvSpPr>
          <p:cNvPr id="9" name="Textfeld 5"/>
          <p:cNvSpPr txBox="1"/>
          <p:nvPr/>
        </p:nvSpPr>
        <p:spPr>
          <a:xfrm>
            <a:off x="11299798" y="0"/>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15</a:t>
            </a:fld>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406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 rechteckige Legende 4"/>
          <p:cNvSpPr/>
          <p:nvPr/>
        </p:nvSpPr>
        <p:spPr>
          <a:xfrm>
            <a:off x="96000" y="45205"/>
            <a:ext cx="11939973" cy="5989835"/>
          </a:xfrm>
          <a:prstGeom prst="wedgeRoundRectCallout">
            <a:avLst>
              <a:gd name="adj1" fmla="val -50477"/>
              <a:gd name="adj2" fmla="val 62756"/>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Textfeld 5"/>
          <p:cNvSpPr txBox="1"/>
          <p:nvPr/>
        </p:nvSpPr>
        <p:spPr>
          <a:xfrm>
            <a:off x="523190" y="818064"/>
            <a:ext cx="11030569" cy="4893647"/>
          </a:xfrm>
          <a:prstGeom prst="rect">
            <a:avLst/>
          </a:prstGeom>
          <a:noFill/>
        </p:spPr>
        <p:txBody>
          <a:bodyPr wrap="square" rtlCol="0">
            <a:spAutoFit/>
          </a:bodyPr>
          <a:lstStyle/>
          <a:p>
            <a:r>
              <a:rPr lang="en-GB" sz="2400" dirty="0">
                <a:solidFill>
                  <a:schemeClr val="tx1">
                    <a:lumMod val="50000"/>
                    <a:lumOff val="50000"/>
                  </a:schemeClr>
                </a:solidFill>
                <a:latin typeface="Arial" panose="020B0604020202020204" pitchFamily="34" charset="0"/>
                <a:cs typeface="Arial" panose="020B0604020202020204" pitchFamily="34" charset="0"/>
              </a:rPr>
              <a:t>We now jump! We jump in perspective between</a:t>
            </a: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solidFill>
                  <a:schemeClr val="tx1">
                    <a:lumMod val="50000"/>
                    <a:lumOff val="50000"/>
                  </a:schemeClr>
                </a:solidFill>
                <a:latin typeface="Arial" panose="020B0604020202020204" pitchFamily="34" charset="0"/>
                <a:cs typeface="Arial" panose="020B0604020202020204" pitchFamily="34" charset="0"/>
              </a:rPr>
              <a:t>per </a:t>
            </a:r>
            <a:r>
              <a:rPr lang="en-GB" sz="2400" dirty="0">
                <a:solidFill>
                  <a:srgbClr val="C00000"/>
                </a:solidFill>
                <a:latin typeface="Arial" panose="020B0604020202020204" pitchFamily="34" charset="0"/>
                <a:cs typeface="Arial" panose="020B0604020202020204" pitchFamily="34" charset="0"/>
              </a:rPr>
              <a:t>one genotype</a:t>
            </a:r>
            <a:r>
              <a:rPr lang="en-GB" sz="2400" dirty="0">
                <a:solidFill>
                  <a:schemeClr val="tx1">
                    <a:lumMod val="50000"/>
                    <a:lumOff val="50000"/>
                  </a:schemeClr>
                </a:solidFill>
                <a:latin typeface="Arial" panose="020B0604020202020204" pitchFamily="34" charset="0"/>
                <a:cs typeface="Arial" panose="020B0604020202020204" pitchFamily="34" charset="0"/>
              </a:rPr>
              <a:t>: Average across many or </a:t>
            </a:r>
            <a:r>
              <a:rPr lang="en-GB" sz="2400" dirty="0">
                <a:solidFill>
                  <a:srgbClr val="C00000"/>
                </a:solidFill>
                <a:latin typeface="Arial" panose="020B0604020202020204" pitchFamily="34" charset="0"/>
                <a:cs typeface="Arial" panose="020B0604020202020204" pitchFamily="34" charset="0"/>
              </a:rPr>
              <a:t>all</a:t>
            </a:r>
            <a:r>
              <a:rPr lang="en-GB" sz="2400" dirty="0">
                <a:solidFill>
                  <a:schemeClr val="tx1">
                    <a:lumMod val="50000"/>
                    <a:lumOff val="50000"/>
                  </a:schemeClr>
                </a:solidFill>
                <a:latin typeface="Arial" panose="020B0604020202020204" pitchFamily="34" charset="0"/>
                <a:cs typeface="Arial" panose="020B0604020202020204" pitchFamily="34" charset="0"/>
              </a:rPr>
              <a:t> of </a:t>
            </a:r>
            <a:r>
              <a:rPr lang="en-GB" sz="2400" dirty="0">
                <a:solidFill>
                  <a:srgbClr val="C00000"/>
                </a:solidFill>
                <a:latin typeface="Arial" panose="020B0604020202020204" pitchFamily="34" charset="0"/>
                <a:cs typeface="Arial" panose="020B0604020202020204" pitchFamily="34" charset="0"/>
              </a:rPr>
              <a:t>its loci</a:t>
            </a:r>
            <a:r>
              <a:rPr lang="en-GB" sz="2400" dirty="0">
                <a:solidFill>
                  <a:schemeClr val="tx1">
                    <a:lumMod val="50000"/>
                    <a:lumOff val="50000"/>
                  </a:schemeClr>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r>
              <a:rPr lang="en-GB" sz="2400" dirty="0">
                <a:solidFill>
                  <a:schemeClr val="tx1">
                    <a:lumMod val="50000"/>
                    <a:lumOff val="50000"/>
                  </a:schemeClr>
                </a:solidFill>
                <a:latin typeface="Arial" panose="020B0604020202020204" pitchFamily="34" charset="0"/>
                <a:cs typeface="Arial" panose="020B0604020202020204" pitchFamily="34" charset="0"/>
              </a:rPr>
              <a:t>per </a:t>
            </a:r>
            <a:r>
              <a:rPr lang="en-GB" sz="2400" dirty="0">
                <a:solidFill>
                  <a:srgbClr val="7030A0"/>
                </a:solidFill>
                <a:latin typeface="Arial" panose="020B0604020202020204" pitchFamily="34" charset="0"/>
                <a:cs typeface="Arial" panose="020B0604020202020204" pitchFamily="34" charset="0"/>
              </a:rPr>
              <a:t>generation</a:t>
            </a:r>
            <a:r>
              <a:rPr lang="en-GB" sz="2400" dirty="0">
                <a:solidFill>
                  <a:schemeClr val="tx1">
                    <a:lumMod val="50000"/>
                    <a:lumOff val="50000"/>
                  </a:schemeClr>
                </a:solidFill>
                <a:latin typeface="Arial" panose="020B0604020202020204" pitchFamily="34" charset="0"/>
                <a:cs typeface="Arial" panose="020B0604020202020204" pitchFamily="34" charset="0"/>
              </a:rPr>
              <a:t>, </a:t>
            </a:r>
            <a:r>
              <a:rPr lang="en-GB" sz="2400" dirty="0">
                <a:solidFill>
                  <a:srgbClr val="7030A0"/>
                </a:solidFill>
                <a:latin typeface="Arial" panose="020B0604020202020204" pitchFamily="34" charset="0"/>
                <a:cs typeface="Arial" panose="020B0604020202020204" pitchFamily="34" charset="0"/>
              </a:rPr>
              <a:t>population</a:t>
            </a:r>
            <a:r>
              <a:rPr lang="en-GB" sz="2400" dirty="0">
                <a:solidFill>
                  <a:schemeClr val="tx1">
                    <a:lumMod val="50000"/>
                    <a:lumOff val="50000"/>
                  </a:schemeClr>
                </a:solidFill>
                <a:latin typeface="Arial" panose="020B0604020202020204" pitchFamily="34" charset="0"/>
                <a:cs typeface="Arial" panose="020B0604020202020204" pitchFamily="34" charset="0"/>
              </a:rPr>
              <a:t>, </a:t>
            </a:r>
            <a:r>
              <a:rPr lang="en-GB" sz="2400" dirty="0">
                <a:solidFill>
                  <a:srgbClr val="7030A0"/>
                </a:solidFill>
                <a:latin typeface="Arial" panose="020B0604020202020204" pitchFamily="34" charset="0"/>
                <a:cs typeface="Arial" panose="020B0604020202020204" pitchFamily="34" charset="0"/>
              </a:rPr>
              <a:t>family</a:t>
            </a:r>
            <a:r>
              <a:rPr lang="en-GB" sz="2400" dirty="0">
                <a:solidFill>
                  <a:schemeClr val="tx1">
                    <a:lumMod val="50000"/>
                    <a:lumOff val="50000"/>
                  </a:schemeClr>
                </a:solidFill>
                <a:latin typeface="Arial" panose="020B0604020202020204" pitchFamily="34" charset="0"/>
                <a:cs typeface="Arial" panose="020B0604020202020204" pitchFamily="34" charset="0"/>
              </a:rPr>
              <a:t>: </a:t>
            </a:r>
            <a:r>
              <a:rPr lang="en-GB" sz="2400" dirty="0">
                <a:solidFill>
                  <a:srgbClr val="7030A0"/>
                </a:solidFill>
                <a:latin typeface="Arial" panose="020B0604020202020204" pitchFamily="34" charset="0"/>
                <a:cs typeface="Arial" panose="020B0604020202020204" pitchFamily="34" charset="0"/>
              </a:rPr>
              <a:t>One locus</a:t>
            </a:r>
            <a:r>
              <a:rPr lang="en-GB" sz="2400" dirty="0">
                <a:solidFill>
                  <a:schemeClr val="tx1">
                    <a:lumMod val="50000"/>
                    <a:lumOff val="50000"/>
                  </a:schemeClr>
                </a:solidFill>
                <a:latin typeface="Arial" panose="020B0604020202020204" pitchFamily="34" charset="0"/>
                <a:cs typeface="Arial" panose="020B0604020202020204" pitchFamily="34" charset="0"/>
              </a:rPr>
              <a:t>, average across many or </a:t>
            </a:r>
            <a:r>
              <a:rPr lang="en-GB" sz="2400" dirty="0">
                <a:solidFill>
                  <a:srgbClr val="7030A0"/>
                </a:solidFill>
                <a:latin typeface="Arial" panose="020B0604020202020204" pitchFamily="34" charset="0"/>
                <a:cs typeface="Arial" panose="020B0604020202020204" pitchFamily="34" charset="0"/>
              </a:rPr>
              <a:t>all of its individuals</a:t>
            </a:r>
            <a:r>
              <a:rPr lang="en-GB" sz="2400" dirty="0">
                <a:solidFill>
                  <a:schemeClr val="tx1">
                    <a:lumMod val="50000"/>
                    <a:lumOff val="50000"/>
                  </a:schemeClr>
                </a:solidFill>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a:t>
            </a:r>
            <a:r>
              <a:rPr lang="en-GB" sz="2400" dirty="0">
                <a:solidFill>
                  <a:srgbClr val="C00000"/>
                </a:solidFill>
                <a:latin typeface="Arial" panose="020B0604020202020204" pitchFamily="34" charset="0"/>
                <a:cs typeface="Arial" panose="020B0604020202020204" pitchFamily="34" charset="0"/>
              </a:rPr>
              <a:t>a genotype </a:t>
            </a:r>
            <a:r>
              <a:rPr lang="en-GB" sz="2400" dirty="0">
                <a:latin typeface="Arial" panose="020B0604020202020204" pitchFamily="34" charset="0"/>
                <a:cs typeface="Arial" panose="020B0604020202020204" pitchFamily="34" charset="0"/>
              </a:rPr>
              <a:t>is 				        – </a:t>
            </a:r>
            <a:r>
              <a:rPr lang="en-GB" sz="2400" dirty="0">
                <a:solidFill>
                  <a:srgbClr val="0000FF"/>
                </a:solidFill>
                <a:latin typeface="Arial" panose="020B0604020202020204" pitchFamily="34" charset="0"/>
                <a:cs typeface="Arial" panose="020B0604020202020204" pitchFamily="34" charset="0"/>
              </a:rPr>
              <a:t>heterozygous at 20% </a:t>
            </a:r>
            <a:r>
              <a:rPr lang="en-GB" sz="2400" dirty="0">
                <a:latin typeface="Arial" panose="020B0604020202020204" pitchFamily="34" charset="0"/>
                <a:cs typeface="Arial" panose="020B0604020202020204" pitchFamily="34" charset="0"/>
              </a:rPr>
              <a:t>of its 30.000 </a:t>
            </a:r>
            <a:r>
              <a:rPr lang="en-GB" sz="2400" dirty="0">
                <a:solidFill>
                  <a:srgbClr val="C00000"/>
                </a:solidFill>
                <a:latin typeface="Arial" panose="020B0604020202020204" pitchFamily="34" charset="0"/>
                <a:cs typeface="Arial" panose="020B0604020202020204" pitchFamily="34" charset="0"/>
              </a:rPr>
              <a:t>loci</a:t>
            </a:r>
            <a:r>
              <a:rPr lang="en-GB" sz="2400" dirty="0">
                <a:latin typeface="Arial" panose="020B0604020202020204" pitchFamily="34" charset="0"/>
                <a:cs typeface="Arial" panose="020B0604020202020204" pitchFamily="34" charset="0"/>
              </a:rPr>
              <a:t> (6.000 heterozygous </a:t>
            </a:r>
            <a:r>
              <a:rPr lang="en-GB" sz="2400" dirty="0">
                <a:solidFill>
                  <a:srgbClr val="C00000"/>
                </a:solidFill>
                <a:latin typeface="Arial" panose="020B0604020202020204" pitchFamily="34" charset="0"/>
                <a:cs typeface="Arial" panose="020B0604020202020204" pitchFamily="34" charset="0"/>
              </a:rPr>
              <a:t>loci</a:t>
            </a:r>
            <a:r>
              <a:rPr lang="en-GB" sz="2400" dirty="0">
                <a:latin typeface="Arial" panose="020B0604020202020204" pitchFamily="34" charset="0"/>
                <a:cs typeface="Arial" panose="020B0604020202020204" pitchFamily="34" charset="0"/>
              </a:rPr>
              <a:t>), then after once selfing the extent of heterozygosity </a:t>
            </a:r>
            <a:r>
              <a:rPr lang="en-GB" sz="2400" dirty="0">
                <a:solidFill>
                  <a:schemeClr val="tx1">
                    <a:lumMod val="50000"/>
                    <a:lumOff val="50000"/>
                  </a:schemeClr>
                </a:solidFill>
                <a:latin typeface="Arial" panose="020B0604020202020204" pitchFamily="34" charset="0"/>
                <a:cs typeface="Arial" panose="020B0604020202020204" pitchFamily="34" charset="0"/>
              </a:rPr>
              <a:t>of its offspring </a:t>
            </a:r>
            <a:r>
              <a:rPr lang="en-GB" sz="2400" dirty="0">
                <a:latin typeface="Arial" panose="020B0604020202020204" pitchFamily="34" charset="0"/>
                <a:cs typeface="Arial" panose="020B0604020202020204" pitchFamily="34" charset="0"/>
              </a:rPr>
              <a:t>will be ~</a:t>
            </a:r>
            <a:r>
              <a:rPr lang="en-GB" sz="2400" dirty="0">
                <a:solidFill>
                  <a:srgbClr val="0000FF"/>
                </a:solidFill>
                <a:latin typeface="Arial" panose="020B0604020202020204" pitchFamily="34" charset="0"/>
                <a:cs typeface="Arial" panose="020B0604020202020204" pitchFamily="34" charset="0"/>
              </a:rPr>
              <a:t>10%</a:t>
            </a:r>
            <a:r>
              <a:rPr lang="en-GB" sz="2400" dirty="0">
                <a:latin typeface="Arial" panose="020B0604020202020204" pitchFamily="34" charset="0"/>
                <a:cs typeface="Arial" panose="020B0604020202020204" pitchFamily="34" charset="0"/>
              </a:rPr>
              <a:t> (3.000 </a:t>
            </a:r>
            <a:r>
              <a:rPr lang="en-GB" sz="2400" dirty="0">
                <a:solidFill>
                  <a:srgbClr val="C00000"/>
                </a:solidFill>
                <a:latin typeface="Arial" panose="020B0604020202020204" pitchFamily="34" charset="0"/>
                <a:cs typeface="Arial" panose="020B0604020202020204" pitchFamily="34" charset="0"/>
              </a:rPr>
              <a:t>loci</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a:t>
            </a:r>
            <a:r>
              <a:rPr lang="en-GB" sz="2400" dirty="0">
                <a:solidFill>
                  <a:srgbClr val="7030A0"/>
                </a:solidFill>
                <a:latin typeface="Arial" panose="020B0604020202020204" pitchFamily="34" charset="0"/>
                <a:cs typeface="Arial" panose="020B0604020202020204" pitchFamily="34" charset="0"/>
              </a:rPr>
              <a:t>a family </a:t>
            </a:r>
            <a:r>
              <a:rPr lang="en-GB" sz="2400" dirty="0">
                <a:latin typeface="Arial" panose="020B0604020202020204" pitchFamily="34" charset="0"/>
                <a:cs typeface="Arial" panose="020B0604020202020204" pitchFamily="34" charset="0"/>
              </a:rPr>
              <a:t>of genotypes is – at a specific locus – </a:t>
            </a:r>
            <a:r>
              <a:rPr lang="en-GB" sz="2400" dirty="0">
                <a:solidFill>
                  <a:srgbClr val="0000FF"/>
                </a:solidFill>
                <a:latin typeface="Arial" panose="020B0604020202020204" pitchFamily="34" charset="0"/>
                <a:cs typeface="Arial" panose="020B0604020202020204" pitchFamily="34" charset="0"/>
              </a:rPr>
              <a:t>heterozygous at 20% </a:t>
            </a:r>
            <a:r>
              <a:rPr lang="en-GB" sz="2400" dirty="0">
                <a:latin typeface="Arial" panose="020B0604020202020204" pitchFamily="34" charset="0"/>
                <a:cs typeface="Arial" panose="020B0604020202020204" pitchFamily="34" charset="0"/>
              </a:rPr>
              <a:t>of its 30.000 </a:t>
            </a:r>
            <a:r>
              <a:rPr lang="en-GB" sz="2400" dirty="0">
                <a:solidFill>
                  <a:srgbClr val="7030A0"/>
                </a:solidFill>
                <a:latin typeface="Arial" panose="020B0604020202020204" pitchFamily="34" charset="0"/>
                <a:cs typeface="Arial" panose="020B0604020202020204" pitchFamily="34" charset="0"/>
              </a:rPr>
              <a:t>individuals</a:t>
            </a:r>
            <a:r>
              <a:rPr lang="en-GB" sz="2400" dirty="0">
                <a:latin typeface="Arial" panose="020B0604020202020204" pitchFamily="34" charset="0"/>
                <a:cs typeface="Arial" panose="020B0604020202020204" pitchFamily="34" charset="0"/>
              </a:rPr>
              <a:t> (6.000 individuals are Aa), then after once selfing the extent of heterozygosity </a:t>
            </a:r>
            <a:r>
              <a:rPr lang="en-GB" sz="2400" dirty="0">
                <a:solidFill>
                  <a:schemeClr val="tx1">
                    <a:lumMod val="50000"/>
                    <a:lumOff val="50000"/>
                  </a:schemeClr>
                </a:solidFill>
                <a:latin typeface="Arial" panose="020B0604020202020204" pitchFamily="34" charset="0"/>
                <a:cs typeface="Arial" panose="020B0604020202020204" pitchFamily="34" charset="0"/>
              </a:rPr>
              <a:t>of its offspring </a:t>
            </a:r>
            <a:r>
              <a:rPr lang="en-GB" sz="2400" dirty="0">
                <a:latin typeface="Arial" panose="020B0604020202020204" pitchFamily="34" charset="0"/>
                <a:cs typeface="Arial" panose="020B0604020202020204" pitchFamily="34" charset="0"/>
              </a:rPr>
              <a:t>will be ~</a:t>
            </a:r>
            <a:r>
              <a:rPr lang="en-GB" sz="2400" dirty="0">
                <a:solidFill>
                  <a:srgbClr val="0000FF"/>
                </a:solidFill>
                <a:latin typeface="Arial" panose="020B0604020202020204" pitchFamily="34" charset="0"/>
                <a:cs typeface="Arial" panose="020B0604020202020204" pitchFamily="34" charset="0"/>
              </a:rPr>
              <a:t>10%</a:t>
            </a:r>
            <a:r>
              <a:rPr lang="en-GB" sz="2400" dirty="0">
                <a:latin typeface="Arial" panose="020B0604020202020204" pitchFamily="34" charset="0"/>
                <a:cs typeface="Arial" panose="020B0604020202020204" pitchFamily="34" charset="0"/>
              </a:rPr>
              <a:t> (~3.000 </a:t>
            </a:r>
            <a:r>
              <a:rPr lang="en-GB" sz="2400" dirty="0">
                <a:solidFill>
                  <a:srgbClr val="7030A0"/>
                </a:solidFill>
                <a:latin typeface="Arial" panose="020B0604020202020204" pitchFamily="34" charset="0"/>
                <a:cs typeface="Arial" panose="020B0604020202020204" pitchFamily="34" charset="0"/>
              </a:rPr>
              <a:t>individuals</a:t>
            </a:r>
            <a:r>
              <a:rPr lang="en-GB" sz="2400" dirty="0">
                <a:latin typeface="Arial" panose="020B0604020202020204" pitchFamily="34" charset="0"/>
                <a:cs typeface="Arial" panose="020B0604020202020204" pitchFamily="34" charset="0"/>
              </a:rPr>
              <a:t>).</a:t>
            </a:r>
          </a:p>
        </p:txBody>
      </p:sp>
      <p:sp>
        <p:nvSpPr>
          <p:cNvPr id="8"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16</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1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326"/>
          <p:cNvSpPr txBox="1"/>
          <p:nvPr/>
        </p:nvSpPr>
        <p:spPr>
          <a:xfrm>
            <a:off x="72001" y="37712"/>
            <a:ext cx="11968896"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2400" dirty="0">
                <a:latin typeface="Arial" panose="020B0604020202020204" pitchFamily="34" charset="0"/>
                <a:cs typeface="Arial" panose="020B0604020202020204" pitchFamily="34" charset="0"/>
              </a:rPr>
              <a:t>Many crops such as wheat, rice and lentil are naturally self-fertilizing species.   …</a:t>
            </a:r>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6252633" y="640914"/>
            <a:ext cx="5788263" cy="563231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a:latin typeface="Arial" panose="020B0604020202020204" pitchFamily="34" charset="0"/>
                <a:cs typeface="Arial" panose="020B0604020202020204" pitchFamily="34" charset="0"/>
              </a:rPr>
              <a:t>Even ‘strict’ self-fertilizing species such as lentil, </a:t>
            </a:r>
            <a:r>
              <a:rPr lang="en-US" i="1" dirty="0">
                <a:latin typeface="Arial" panose="020B0604020202020204" pitchFamily="34" charset="0"/>
                <a:cs typeface="Arial" panose="020B0604020202020204" pitchFamily="34" charset="0"/>
              </a:rPr>
              <a:t>Lens culinaris</a:t>
            </a:r>
            <a:r>
              <a:rPr lang="en-US" dirty="0">
                <a:latin typeface="Arial" panose="020B0604020202020204" pitchFamily="34" charset="0"/>
                <a:cs typeface="Arial" panose="020B0604020202020204" pitchFamily="34" charset="0"/>
              </a:rPr>
              <a:t>, allow a bit of cross-fertilization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(DOI 10.1111/j.1439-0523.2006.01290.x)</a:t>
            </a:r>
          </a:p>
          <a:p>
            <a:pPr>
              <a:defRPr/>
            </a:pPr>
            <a:r>
              <a:rPr lang="en-US" dirty="0">
                <a:latin typeface="Arial" panose="020B0604020202020204" pitchFamily="34" charset="0"/>
                <a:cs typeface="Arial" panose="020B0604020202020204" pitchFamily="34" charset="0"/>
              </a:rPr>
              <a:t>which is a necessity for evolution and coherence of population </a:t>
            </a:r>
            <a:r>
              <a:rPr lang="en-US" i="1" dirty="0">
                <a:latin typeface="Arial" panose="020B0604020202020204" pitchFamily="34" charset="0"/>
                <a:cs typeface="Arial" panose="020B0604020202020204" pitchFamily="34" charset="0"/>
              </a:rPr>
              <a:t>et cetera. </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 Plants of these self-fertilizing species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are thus mostly and highly homozygous.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If a hybrid plant occurs (as rare natural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event or after artificial crossing), then after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few generations of self-fertilizing, off-spring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will be (again) highly homozygous; even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with Selection, Drift, Mutation, Migration.</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If you feel that the highly </a:t>
            </a:r>
            <a:r>
              <a:rPr lang="en-US" dirty="0">
                <a:solidFill>
                  <a:srgbClr val="0000FF"/>
                </a:solidFill>
                <a:latin typeface="Arial" panose="020B0604020202020204" pitchFamily="34" charset="0"/>
                <a:cs typeface="Arial" panose="020B0604020202020204" pitchFamily="34" charset="0"/>
              </a:rPr>
              <a:t>homozygous</a:t>
            </a:r>
            <a:r>
              <a:rPr lang="en-US" dirty="0">
                <a:latin typeface="Arial" panose="020B0604020202020204" pitchFamily="34" charset="0"/>
                <a:cs typeface="Arial" panose="020B0604020202020204" pitchFamily="34" charset="0"/>
              </a:rPr>
              <a:t> F</a:t>
            </a:r>
            <a:r>
              <a:rPr lang="en-US" baseline="-25000" dirty="0">
                <a:latin typeface="Arial" panose="020B0604020202020204" pitchFamily="34" charset="0"/>
                <a:cs typeface="Arial" panose="020B0604020202020204" pitchFamily="34" charset="0"/>
              </a:rPr>
              <a:t>&gt;8</a:t>
            </a:r>
            <a:r>
              <a:rPr lang="en-US" dirty="0">
                <a:latin typeface="Arial" panose="020B0604020202020204" pitchFamily="34" charset="0"/>
                <a:cs typeface="Arial" panose="020B0604020202020204" pitchFamily="34" charset="0"/>
              </a:rPr>
              <a:t> offspring of a hybrid ancestor is genetically </a:t>
            </a:r>
            <a:r>
              <a:rPr lang="en-US" dirty="0">
                <a:solidFill>
                  <a:srgbClr val="0000FF"/>
                </a:solidFill>
                <a:latin typeface="Arial" panose="020B0604020202020204" pitchFamily="34" charset="0"/>
                <a:cs typeface="Arial" panose="020B0604020202020204" pitchFamily="34" charset="0"/>
              </a:rPr>
              <a:t>homo</a:t>
            </a:r>
            <a:r>
              <a:rPr lang="en-US" u="sng" dirty="0">
                <a:solidFill>
                  <a:srgbClr val="0000FF"/>
                </a:solidFill>
                <a:latin typeface="Arial" panose="020B0604020202020204" pitchFamily="34" charset="0"/>
                <a:cs typeface="Arial" panose="020B0604020202020204" pitchFamily="34" charset="0"/>
              </a:rPr>
              <a:t>geneous</a:t>
            </a:r>
            <a:r>
              <a:rPr lang="en-US" dirty="0">
                <a:latin typeface="Arial" panose="020B0604020202020204" pitchFamily="34" charset="0"/>
                <a:cs typeface="Arial" panose="020B0604020202020204" pitchFamily="34" charset="0"/>
              </a:rPr>
              <a:t>, then you will want to study deeper.  See, here, we talked about the </a:t>
            </a:r>
            <a:r>
              <a:rPr lang="en-US" u="sng" dirty="0">
                <a:latin typeface="Arial" panose="020B0604020202020204" pitchFamily="34" charset="0"/>
                <a:cs typeface="Arial" panose="020B0604020202020204" pitchFamily="34" charset="0"/>
              </a:rPr>
              <a:t>entire</a:t>
            </a:r>
            <a:r>
              <a:rPr lang="en-US" dirty="0">
                <a:latin typeface="Arial" panose="020B0604020202020204" pitchFamily="34" charset="0"/>
                <a:cs typeface="Arial" panose="020B0604020202020204" pitchFamily="34" charset="0"/>
              </a:rPr>
              <a:t> offspring, the total inbred </a:t>
            </a:r>
            <a:r>
              <a:rPr lang="en-US" dirty="0">
                <a:solidFill>
                  <a:srgbClr val="0000FF"/>
                </a:solidFill>
                <a:latin typeface="Arial" panose="020B0604020202020204" pitchFamily="34" charset="0"/>
                <a:cs typeface="Arial" panose="020B0604020202020204" pitchFamily="34" charset="0"/>
              </a:rPr>
              <a:t>bulk</a:t>
            </a:r>
            <a:r>
              <a:rPr lang="en-US" dirty="0">
                <a:latin typeface="Arial" panose="020B0604020202020204" pitchFamily="34" charset="0"/>
                <a:cs typeface="Arial" panose="020B0604020202020204" pitchFamily="34" charset="0"/>
              </a:rPr>
              <a:t>, not about a </a:t>
            </a:r>
            <a:r>
              <a:rPr lang="en-US" u="sng" dirty="0">
                <a:latin typeface="Arial" panose="020B0604020202020204" pitchFamily="34" charset="0"/>
                <a:cs typeface="Arial" panose="020B0604020202020204" pitchFamily="34" charset="0"/>
              </a:rPr>
              <a:t>single</a:t>
            </a:r>
            <a:r>
              <a:rPr lang="en-US" dirty="0">
                <a:latin typeface="Arial" panose="020B0604020202020204" pitchFamily="34" charset="0"/>
                <a:cs typeface="Arial" panose="020B0604020202020204" pitchFamily="34" charset="0"/>
              </a:rPr>
              <a:t> inbred line that may stem from that F1. We come to this again when talking about ‘Line Breeding’.</a:t>
            </a:r>
            <a:endParaRPr lang="de-DE" dirty="0"/>
          </a:p>
        </p:txBody>
      </p:sp>
      <p:grpSp>
        <p:nvGrpSpPr>
          <p:cNvPr id="5" name="Group 4"/>
          <p:cNvGrpSpPr/>
          <p:nvPr/>
        </p:nvGrpSpPr>
        <p:grpSpPr>
          <a:xfrm>
            <a:off x="56576" y="650450"/>
            <a:ext cx="6080289" cy="5600359"/>
            <a:chOff x="56576" y="650450"/>
            <a:chExt cx="6080289" cy="5600359"/>
          </a:xfrm>
        </p:grpSpPr>
        <p:sp>
          <p:nvSpPr>
            <p:cNvPr id="8" name="Rectangle 7"/>
            <p:cNvSpPr/>
            <p:nvPr/>
          </p:nvSpPr>
          <p:spPr>
            <a:xfrm>
              <a:off x="56576" y="650450"/>
              <a:ext cx="6080289" cy="56003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7" name="Object 6"/>
            <p:cNvGraphicFramePr>
              <a:graphicFrameLocks noChangeAspect="1"/>
            </p:cNvGraphicFramePr>
            <p:nvPr>
              <p:extLst>
                <p:ext uri="{D42A27DB-BD31-4B8C-83A1-F6EECF244321}">
                  <p14:modId xmlns:p14="http://schemas.microsoft.com/office/powerpoint/2010/main" val="3303103981"/>
                </p:ext>
              </p:extLst>
            </p:nvPr>
          </p:nvGraphicFramePr>
          <p:xfrm>
            <a:off x="117475" y="762000"/>
            <a:ext cx="5961063" cy="5418138"/>
          </p:xfrm>
          <a:graphic>
            <a:graphicData uri="http://schemas.openxmlformats.org/presentationml/2006/ole">
              <mc:AlternateContent xmlns:mc="http://schemas.openxmlformats.org/markup-compatibility/2006">
                <mc:Choice xmlns:v="urn:schemas-microsoft-com:vml" Requires="v">
                  <p:oleObj spid="_x0000_s10345" name="Document" r:id="rId3" imgW="5960676" imgH="5418872" progId="Word.Document.12">
                    <p:link updateAutomatic="1"/>
                  </p:oleObj>
                </mc:Choice>
                <mc:Fallback>
                  <p:oleObj name="Document" r:id="rId3" imgW="5960676" imgH="5418872" progId="Word.Document.12">
                    <p:link updateAutomatic="1"/>
                    <p:pic>
                      <p:nvPicPr>
                        <p:cNvPr id="7" name="Object 6"/>
                        <p:cNvPicPr/>
                        <p:nvPr/>
                      </p:nvPicPr>
                      <p:blipFill>
                        <a:blip r:embed="rId4"/>
                        <a:stretch>
                          <a:fillRect/>
                        </a:stretch>
                      </p:blipFill>
                      <p:spPr>
                        <a:xfrm>
                          <a:off x="117475" y="762000"/>
                          <a:ext cx="5961063" cy="5418138"/>
                        </a:xfrm>
                        <a:prstGeom prst="rect">
                          <a:avLst/>
                        </a:prstGeom>
                        <a:ln>
                          <a:noFill/>
                        </a:ln>
                      </p:spPr>
                    </p:pic>
                  </p:oleObj>
                </mc:Fallback>
              </mc:AlternateContent>
            </a:graphicData>
          </a:graphic>
        </p:graphicFrame>
      </p:grpSp>
      <p:sp>
        <p:nvSpPr>
          <p:cNvPr id="9"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17</a:t>
            </a:fld>
            <a:endParaRPr lang="en-GB" sz="2400" dirty="0">
              <a:latin typeface="Arial" panose="020B0604020202020204" pitchFamily="34" charset="0"/>
              <a:cs typeface="Arial" panose="020B0604020202020204" pitchFamily="34" charset="0"/>
            </a:endParaRPr>
          </a:p>
        </p:txBody>
      </p:sp>
      <p:pic>
        <p:nvPicPr>
          <p:cNvPr id="11" name="Picture 4" descr="Mendel Erbs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0098345" y="2546643"/>
            <a:ext cx="2665712" cy="121939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58765DE-D0A2-41F9-A583-07ADFF174CA3}"/>
              </a:ext>
            </a:extLst>
          </p:cNvPr>
          <p:cNvSpPr txBox="1"/>
          <p:nvPr/>
        </p:nvSpPr>
        <p:spPr>
          <a:xfrm rot="16200000">
            <a:off x="10323465" y="3706592"/>
            <a:ext cx="1226651" cy="33855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Urbatzka</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61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19966" y="970136"/>
            <a:ext cx="4267351" cy="575542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a:latin typeface="Arial" panose="020B0604020202020204" pitchFamily="34" charset="0"/>
                <a:cs typeface="Arial" panose="020B0604020202020204" pitchFamily="34" charset="0"/>
              </a:rPr>
              <a:t>Allard (1999, Principles of Plant Breeding, Wiley, Now York) shows: Being homozygous at all of many loci simultaneously is a reality, it is just a matter of patience. </a:t>
            </a:r>
            <a:endParaRPr lang="en-US" sz="800" dirty="0">
              <a:latin typeface="Arial" panose="020B0604020202020204" pitchFamily="34" charset="0"/>
              <a:cs typeface="Arial" panose="020B0604020202020204" pitchFamily="34" charset="0"/>
            </a:endParaRPr>
          </a:p>
          <a:p>
            <a:pPr>
              <a:defRPr/>
            </a:pPr>
            <a:endParaRPr lang="en-US" sz="800"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After one generation of </a:t>
            </a:r>
            <a:r>
              <a:rPr lang="en-US" dirty="0" err="1">
                <a:latin typeface="Arial" panose="020B0604020202020204" pitchFamily="34" charset="0"/>
                <a:cs typeface="Arial" panose="020B0604020202020204" pitchFamily="34" charset="0"/>
              </a:rPr>
              <a:t>selfing</a:t>
            </a:r>
            <a:r>
              <a:rPr lang="en-US" dirty="0">
                <a:latin typeface="Arial" panose="020B0604020202020204" pitchFamily="34" charset="0"/>
                <a:cs typeface="Arial" panose="020B0604020202020204" pitchFamily="34" charset="0"/>
              </a:rPr>
              <a:t>, 50% of offspring individuals are expectedly homozygous (at a formerly </a:t>
            </a:r>
            <a:r>
              <a:rPr lang="en-US" dirty="0" err="1">
                <a:latin typeface="Arial" panose="020B0604020202020204" pitchFamily="34" charset="0"/>
                <a:cs typeface="Arial" panose="020B0604020202020204" pitchFamily="34" charset="0"/>
              </a:rPr>
              <a:t>heterozy-gous</a:t>
            </a:r>
            <a:r>
              <a:rPr lang="en-US" dirty="0">
                <a:latin typeface="Arial" panose="020B0604020202020204" pitchFamily="34" charset="0"/>
                <a:cs typeface="Arial" panose="020B0604020202020204" pitchFamily="34" charset="0"/>
              </a:rPr>
              <a:t> locus). One </a:t>
            </a:r>
            <a:r>
              <a:rPr lang="en-US" dirty="0" err="1">
                <a:latin typeface="Arial" panose="020B0604020202020204" pitchFamily="34" charset="0"/>
                <a:cs typeface="Arial" panose="020B0604020202020204" pitchFamily="34" charset="0"/>
              </a:rPr>
              <a:t>selfing</a:t>
            </a:r>
            <a:r>
              <a:rPr lang="en-US" dirty="0">
                <a:latin typeface="Arial" panose="020B0604020202020204" pitchFamily="34" charset="0"/>
                <a:cs typeface="Arial" panose="020B0604020202020204" pitchFamily="34" charset="0"/>
              </a:rPr>
              <a:t> brings 0.5</a:t>
            </a:r>
            <a:r>
              <a:rPr lang="en-US" dirty="0">
                <a:latin typeface="Arial" panose="020B0604020202020204" pitchFamily="34" charset="0"/>
                <a:cs typeface="Arial" panose="020B0604020202020204" pitchFamily="34" charset="0"/>
                <a:sym typeface="Wingdings" panose="05000000000000000000" pitchFamily="2" charset="2"/>
              </a:rPr>
              <a:t>0.5 = 0.25 = 25% of F2 to homozygosity at both of 2 loci. It brings 0.5</a:t>
            </a:r>
            <a:r>
              <a:rPr lang="en-US" baseline="30000" dirty="0">
                <a:latin typeface="Arial" panose="020B0604020202020204" pitchFamily="34" charset="0"/>
                <a:cs typeface="Arial" panose="020B0604020202020204" pitchFamily="34" charset="0"/>
                <a:sym typeface="Wingdings" panose="05000000000000000000" pitchFamily="2" charset="2"/>
              </a:rPr>
              <a:t>4 </a:t>
            </a:r>
            <a:r>
              <a:rPr lang="en-US" dirty="0">
                <a:latin typeface="Arial" panose="020B0604020202020204" pitchFamily="34" charset="0"/>
                <a:cs typeface="Arial" panose="020B0604020202020204" pitchFamily="34" charset="0"/>
                <a:sym typeface="Wingdings" panose="05000000000000000000" pitchFamily="2" charset="2"/>
              </a:rPr>
              <a:t>= 6.25% to quadruple-homozygosity. In case of higher number of loci, the geneticist needs some patience, yet, after 10 or more generations of repeated strict self-fertilization, she sees that the majority of the loci are homozygous in the majority of the plants. </a:t>
            </a:r>
            <a:r>
              <a:rPr lang="en-US"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Today, with DH technology (see later), we tend to mildly smile, seeing this lengthy process.</a:t>
            </a:r>
            <a:endParaRPr lang="en-US" dirty="0">
              <a:solidFill>
                <a:schemeClr val="tx1">
                  <a:lumMod val="50000"/>
                  <a:lumOff val="50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75" y="605558"/>
            <a:ext cx="7658249" cy="6120000"/>
          </a:xfrm>
          <a:prstGeom prst="rect">
            <a:avLst/>
          </a:prstGeom>
          <a:effectLst>
            <a:outerShdw blurRad="50800" dist="38100" dir="2700000" algn="tl" rotWithShape="0">
              <a:prstClr val="black">
                <a:alpha val="40000"/>
              </a:prstClr>
            </a:outerShdw>
          </a:effectLst>
        </p:spPr>
      </p:pic>
      <p:sp>
        <p:nvSpPr>
          <p:cNvPr id="4" name="Textfeld 326"/>
          <p:cNvSpPr txBox="1"/>
          <p:nvPr/>
        </p:nvSpPr>
        <p:spPr>
          <a:xfrm>
            <a:off x="72000" y="37712"/>
            <a:ext cx="12015317"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Is homozygosity at all (many) loci simultaneously a real option or just theory? </a:t>
            </a:r>
          </a:p>
        </p:txBody>
      </p:sp>
      <p:sp>
        <p:nvSpPr>
          <p:cNvPr id="7" name="Right Triangle 6"/>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18</a:t>
            </a:fld>
            <a:endParaRPr lang="en-GB" sz="2400" dirty="0">
              <a:latin typeface="Arial" panose="020B0604020202020204" pitchFamily="34" charset="0"/>
              <a:cs typeface="Arial" panose="020B0604020202020204" pitchFamily="34" charset="0"/>
            </a:endParaRPr>
          </a:p>
        </p:txBody>
      </p:sp>
      <p:grpSp>
        <p:nvGrpSpPr>
          <p:cNvPr id="10" name="Group 9"/>
          <p:cNvGrpSpPr>
            <a:grpSpLocks noChangeAspect="1"/>
          </p:cNvGrpSpPr>
          <p:nvPr/>
        </p:nvGrpSpPr>
        <p:grpSpPr>
          <a:xfrm>
            <a:off x="5646745" y="3003218"/>
            <a:ext cx="2006846" cy="1783110"/>
            <a:chOff x="3228569" y="2812538"/>
            <a:chExt cx="2565520" cy="2279500"/>
          </a:xfrm>
        </p:grpSpPr>
        <p:sp>
          <p:nvSpPr>
            <p:cNvPr id="2" name="Rectangle 1"/>
            <p:cNvSpPr/>
            <p:nvPr/>
          </p:nvSpPr>
          <p:spPr>
            <a:xfrm>
              <a:off x="3228569" y="2812538"/>
              <a:ext cx="2565520" cy="22795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Object 22"/>
            <p:cNvGraphicFramePr>
              <a:graphicFrameLocks noChangeAspect="1"/>
            </p:cNvGraphicFramePr>
            <p:nvPr>
              <p:extLst>
                <p:ext uri="{D42A27DB-BD31-4B8C-83A1-F6EECF244321}">
                  <p14:modId xmlns:p14="http://schemas.microsoft.com/office/powerpoint/2010/main" val="2146273811"/>
                </p:ext>
              </p:extLst>
            </p:nvPr>
          </p:nvGraphicFramePr>
          <p:xfrm>
            <a:off x="3289238" y="2874019"/>
            <a:ext cx="2465847" cy="2187159"/>
          </p:xfrm>
          <a:graphic>
            <a:graphicData uri="http://schemas.openxmlformats.org/presentationml/2006/ole">
              <mc:AlternateContent xmlns:mc="http://schemas.openxmlformats.org/markup-compatibility/2006">
                <mc:Choice xmlns:v="urn:schemas-microsoft-com:vml" Requires="v">
                  <p:oleObj spid="_x0000_s12342" name="Photo Editor-Foto" r:id="rId4" imgW="3448531" imgH="3057143" progId="">
                    <p:embed/>
                  </p:oleObj>
                </mc:Choice>
                <mc:Fallback>
                  <p:oleObj name="Photo Editor-Foto" r:id="rId4" imgW="3448531" imgH="3057143" progId="">
                    <p:embed/>
                    <p:pic>
                      <p:nvPicPr>
                        <p:cNvPr id="283670" name="Object 2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9238" y="2874019"/>
                          <a:ext cx="2465847" cy="2187159"/>
                        </a:xfrm>
                        <a:prstGeom prst="rect">
                          <a:avLst/>
                        </a:prstGeom>
                        <a:noFill/>
                        <a:ln>
                          <a:noFill/>
                        </a:ln>
                        <a:effectLst/>
                      </p:spPr>
                    </p:pic>
                  </p:oleObj>
                </mc:Fallback>
              </mc:AlternateContent>
            </a:graphicData>
          </a:graphic>
        </p:graphicFrame>
        <p:sp>
          <p:nvSpPr>
            <p:cNvPr id="5" name="Rectangle 4"/>
            <p:cNvSpPr/>
            <p:nvPr/>
          </p:nvSpPr>
          <p:spPr>
            <a:xfrm>
              <a:off x="3336910" y="4858021"/>
              <a:ext cx="2266499" cy="125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6079658" y="3029221"/>
            <a:ext cx="1573567" cy="369332"/>
          </a:xfrm>
          <a:prstGeom prst="rect">
            <a:avLst/>
          </a:prstGeom>
          <a:noFill/>
        </p:spPr>
        <p:txBody>
          <a:bodyPr wrap="square" rtlCol="0">
            <a:spAutoFit/>
          </a:bodyPr>
          <a:lstStyle/>
          <a:p>
            <a:r>
              <a:rPr lang="de-DE" dirty="0">
                <a:latin typeface="Arial Narrow" panose="020B0606020202030204" pitchFamily="34" charset="0"/>
                <a:cs typeface="Arial" panose="020B0604020202020204" pitchFamily="34" charset="0"/>
              </a:rPr>
              <a:t>Genome-</a:t>
            </a:r>
            <a:r>
              <a:rPr lang="de-DE" dirty="0" err="1">
                <a:latin typeface="Arial Narrow" panose="020B0606020202030204" pitchFamily="34" charset="0"/>
                <a:cs typeface="Arial" panose="020B0604020202020204" pitchFamily="34" charset="0"/>
              </a:rPr>
              <a:t>wide</a:t>
            </a:r>
            <a:endParaRPr lang="en-GB"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244218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feld 4"/>
          <p:cNvSpPr txBox="1">
            <a:spLocks noChangeArrowheads="1"/>
          </p:cNvSpPr>
          <p:nvPr/>
        </p:nvSpPr>
        <p:spPr bwMode="auto">
          <a:xfrm>
            <a:off x="72000" y="18522"/>
            <a:ext cx="12060733" cy="83099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de-DE" sz="2400" dirty="0">
                <a:latin typeface="Arial" panose="020B0604020202020204" pitchFamily="34" charset="0"/>
                <a:cs typeface="Arial" panose="020B0604020202020204" pitchFamily="34" charset="0"/>
              </a:rPr>
              <a:t>Marker-based extent of heterozygosity of the A-genome of a </a:t>
            </a:r>
            <a:r>
              <a:rPr lang="en-GB" altLang="de-DE" sz="2400" i="1" dirty="0">
                <a:latin typeface="Arial" panose="020B0604020202020204" pitchFamily="34" charset="0"/>
                <a:cs typeface="Arial" panose="020B0604020202020204" pitchFamily="34" charset="0"/>
              </a:rPr>
              <a:t>B. napus </a:t>
            </a:r>
            <a:r>
              <a:rPr lang="en-GB" altLang="de-DE" sz="2400" dirty="0">
                <a:latin typeface="Arial" panose="020B0604020202020204" pitchFamily="34" charset="0"/>
                <a:cs typeface="Arial" panose="020B0604020202020204" pitchFamily="34" charset="0"/>
              </a:rPr>
              <a:t>F1-hybrid and its parents (</a:t>
            </a:r>
            <a:r>
              <a:rPr lang="en-GB" sz="2400" dirty="0">
                <a:latin typeface="Arial" panose="020B0604020202020204" pitchFamily="34" charset="0"/>
                <a:cs typeface="Arial" panose="020B0604020202020204" pitchFamily="34" charset="0"/>
              </a:rPr>
              <a:t>Snowdon et al., 2015, Giessen)</a:t>
            </a:r>
            <a:endParaRPr lang="en-GB" altLang="de-DE" sz="2600" dirty="0"/>
          </a:p>
        </p:txBody>
      </p:sp>
      <p:sp>
        <p:nvSpPr>
          <p:cNvPr id="57" name="TextBox 56"/>
          <p:cNvSpPr txBox="1"/>
          <p:nvPr/>
        </p:nvSpPr>
        <p:spPr>
          <a:xfrm>
            <a:off x="103189" y="3638972"/>
            <a:ext cx="12029544" cy="313932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When talking in Mendel‘s sense, we assume that parents are homozygous – a necessary condition to realize the Mendelian rule of „uniform F1“. You know this. Mendel was lucky to work with pea, since pea, a self-fertilizing crop, is by nature homozygous, just as needed to detect the Mendelian rules. We furthermore assume that the F1 is heterozygous, which is a necessity, otherwise the F2 would not segregate – and it is the genetic segregation that is of interest. 	</a:t>
            </a:r>
            <a:r>
              <a:rPr lang="en-GB" dirty="0">
                <a:solidFill>
                  <a:srgbClr val="0000FF"/>
                </a:solidFill>
                <a:latin typeface="Arial" panose="020B0604020202020204" pitchFamily="34" charset="0"/>
                <a:cs typeface="Arial" panose="020B0604020202020204" pitchFamily="34" charset="0"/>
              </a:rPr>
              <a:t>However …  </a:t>
            </a:r>
          </a:p>
          <a:p>
            <a:r>
              <a:rPr lang="en-GB" dirty="0">
                <a:latin typeface="Arial" panose="020B0604020202020204" pitchFamily="34" charset="0"/>
                <a:cs typeface="Arial" panose="020B0604020202020204" pitchFamily="34" charset="0"/>
              </a:rPr>
              <a:t>The F1 is only heterozygous for those very loci which are (were) different between its parents. If parents did not differ, for instance if both pea parents were green-seeded, then their F1 is homozygous </a:t>
            </a:r>
            <a:r>
              <a:rPr lang="en-GB" dirty="0">
                <a:solidFill>
                  <a:srgbClr val="0000FF"/>
                </a:solidFill>
                <a:latin typeface="Arial" panose="020B0604020202020204" pitchFamily="34" charset="0"/>
                <a:cs typeface="Arial" panose="020B0604020202020204" pitchFamily="34" charset="0"/>
              </a:rPr>
              <a:t>at that locus</a:t>
            </a:r>
            <a:r>
              <a:rPr lang="en-GB" dirty="0">
                <a:latin typeface="Arial" panose="020B0604020202020204" pitchFamily="34" charset="0"/>
                <a:cs typeface="Arial" panose="020B0604020202020204" pitchFamily="34" charset="0"/>
              </a:rPr>
              <a:t> and their F2 </a:t>
            </a:r>
            <a:r>
              <a:rPr lang="en-GB" i="1" dirty="0">
                <a:latin typeface="Arial" panose="020B0604020202020204" pitchFamily="34" charset="0"/>
                <a:cs typeface="Arial" panose="020B0604020202020204" pitchFamily="34" charset="0"/>
              </a:rPr>
              <a:t>etc</a:t>
            </a:r>
            <a:r>
              <a:rPr lang="en-GB" dirty="0">
                <a:latin typeface="Arial" panose="020B0604020202020204" pitchFamily="34" charset="0"/>
                <a:cs typeface="Arial" panose="020B0604020202020204" pitchFamily="34" charset="0"/>
              </a:rPr>
              <a:t>. does not segregate (for that feature).</a:t>
            </a:r>
          </a:p>
          <a:p>
            <a:r>
              <a:rPr lang="en-GB" dirty="0">
                <a:latin typeface="Arial" panose="020B0604020202020204" pitchFamily="34" charset="0"/>
                <a:cs typeface="Arial" panose="020B0604020202020204" pitchFamily="34" charset="0"/>
              </a:rPr>
              <a:t>Beyond the side-fact that, here, parents were not 100% homozygous (not fully yellow) you see: this</a:t>
            </a:r>
            <a:r>
              <a:rPr lang="en-GB" i="1" dirty="0">
                <a:latin typeface="Arial" panose="020B0604020202020204" pitchFamily="34" charset="0"/>
                <a:cs typeface="Arial" panose="020B0604020202020204" pitchFamily="34" charset="0"/>
              </a:rPr>
              <a:t> Brassica </a:t>
            </a:r>
            <a:r>
              <a:rPr lang="en-GB" b="1" dirty="0">
                <a:solidFill>
                  <a:srgbClr val="0000FF"/>
                </a:solidFill>
                <a:latin typeface="Arial" panose="020B0604020202020204" pitchFamily="34" charset="0"/>
                <a:cs typeface="Arial" panose="020B0604020202020204" pitchFamily="34" charset="0"/>
              </a:rPr>
              <a:t>F1 </a:t>
            </a:r>
            <a:r>
              <a:rPr lang="en-GB" dirty="0">
                <a:latin typeface="Arial" panose="020B0604020202020204" pitchFamily="34" charset="0"/>
                <a:cs typeface="Arial" panose="020B0604020202020204" pitchFamily="34" charset="0"/>
              </a:rPr>
              <a:t>is indeed at many chromosomal regions heterozygous (</a:t>
            </a:r>
            <a:r>
              <a:rPr lang="en-GB" dirty="0">
                <a:solidFill>
                  <a:srgbClr val="0000FF"/>
                </a:solidFill>
                <a:latin typeface="Arial" panose="020B0604020202020204" pitchFamily="34" charset="0"/>
                <a:cs typeface="Arial" panose="020B0604020202020204" pitchFamily="34" charset="0"/>
              </a:rPr>
              <a:t>blue</a:t>
            </a:r>
            <a:r>
              <a:rPr lang="en-GB" dirty="0">
                <a:latin typeface="Arial" panose="020B0604020202020204" pitchFamily="34" charset="0"/>
                <a:cs typeface="Arial" panose="020B0604020202020204" pitchFamily="34" charset="0"/>
              </a:rPr>
              <a:t>). But it is </a:t>
            </a:r>
            <a:r>
              <a:rPr lang="en-GB" dirty="0">
                <a:solidFill>
                  <a:srgbClr val="0000FF"/>
                </a:solidFill>
                <a:latin typeface="Arial" panose="020B0604020202020204" pitchFamily="34" charset="0"/>
                <a:cs typeface="Arial" panose="020B0604020202020204" pitchFamily="34" charset="0"/>
              </a:rPr>
              <a:t>very far from 100% heterozygous</a:t>
            </a:r>
            <a:r>
              <a:rPr lang="en-GB" dirty="0">
                <a:latin typeface="Arial" panose="020B0604020202020204" pitchFamily="34" charset="0"/>
                <a:cs typeface="Arial" panose="020B0604020202020204" pitchFamily="34" charset="0"/>
              </a:rPr>
              <a:t>. Parents that differ for all genes, hence F1 which is 100% (genome-wide) </a:t>
            </a:r>
            <a:r>
              <a:rPr lang="en-GB" dirty="0">
                <a:solidFill>
                  <a:srgbClr val="0000FF"/>
                </a:solidFill>
                <a:latin typeface="Arial" panose="020B0604020202020204" pitchFamily="34" charset="0"/>
                <a:cs typeface="Arial" panose="020B0604020202020204" pitchFamily="34" charset="0"/>
              </a:rPr>
              <a:t>heterozygous</a:t>
            </a:r>
            <a:r>
              <a:rPr lang="en-GB" dirty="0">
                <a:latin typeface="Arial" panose="020B0604020202020204" pitchFamily="34" charset="0"/>
                <a:cs typeface="Arial" panose="020B0604020202020204" pitchFamily="34" charset="0"/>
              </a:rPr>
              <a:t> is a </a:t>
            </a:r>
            <a:r>
              <a:rPr lang="en-GB" i="1" dirty="0">
                <a:latin typeface="Arial" panose="020B0604020202020204" pitchFamily="34" charset="0"/>
                <a:cs typeface="Arial" panose="020B0604020202020204" pitchFamily="34" charset="0"/>
              </a:rPr>
              <a:t>Fata Morgana</a:t>
            </a:r>
            <a:r>
              <a:rPr lang="en-GB" dirty="0">
                <a:latin typeface="Arial" panose="020B0604020202020204" pitchFamily="34" charset="0"/>
                <a:cs typeface="Arial" panose="020B0604020202020204" pitchFamily="34" charset="0"/>
              </a:rPr>
              <a:t>. Good to understand.</a:t>
            </a:r>
          </a:p>
        </p:txBody>
      </p:sp>
      <p:sp>
        <p:nvSpPr>
          <p:cNvPr id="13" name="Right Triangle 12"/>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feld 5"/>
          <p:cNvSpPr txBox="1"/>
          <p:nvPr/>
        </p:nvSpPr>
        <p:spPr>
          <a:xfrm>
            <a:off x="11161685" y="3116072"/>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19</a:t>
            </a:fld>
            <a:endParaRPr lang="en-GB" sz="2400" dirty="0">
              <a:latin typeface="Arial" panose="020B0604020202020204" pitchFamily="34" charset="0"/>
              <a:cs typeface="Arial" panose="020B0604020202020204" pitchFamily="34" charset="0"/>
            </a:endParaRPr>
          </a:p>
        </p:txBody>
      </p:sp>
      <p:grpSp>
        <p:nvGrpSpPr>
          <p:cNvPr id="5" name="Group 4"/>
          <p:cNvGrpSpPr/>
          <p:nvPr/>
        </p:nvGrpSpPr>
        <p:grpSpPr>
          <a:xfrm>
            <a:off x="93660" y="952496"/>
            <a:ext cx="9863220" cy="2587132"/>
            <a:chOff x="93660" y="952496"/>
            <a:chExt cx="9863220" cy="2587132"/>
          </a:xfrm>
        </p:grpSpPr>
        <p:grpSp>
          <p:nvGrpSpPr>
            <p:cNvPr id="53" name="Group 52"/>
            <p:cNvGrpSpPr/>
            <p:nvPr/>
          </p:nvGrpSpPr>
          <p:grpSpPr>
            <a:xfrm>
              <a:off x="93660" y="1320446"/>
              <a:ext cx="9863220" cy="2219182"/>
              <a:chOff x="741370" y="1810988"/>
              <a:chExt cx="9863220" cy="2219182"/>
            </a:xfrm>
          </p:grpSpPr>
          <p:pic>
            <p:nvPicPr>
              <p:cNvPr id="3" name="Picture 2"/>
              <p:cNvPicPr>
                <a:picLocks noChangeAspect="1"/>
              </p:cNvPicPr>
              <p:nvPr/>
            </p:nvPicPr>
            <p:blipFill>
              <a:blip r:embed="rId2"/>
              <a:stretch>
                <a:fillRect/>
              </a:stretch>
            </p:blipFill>
            <p:spPr>
              <a:xfrm>
                <a:off x="1102322" y="1810988"/>
                <a:ext cx="9502268" cy="2219182"/>
              </a:xfrm>
              <a:prstGeom prst="rect">
                <a:avLst/>
              </a:prstGeom>
            </p:spPr>
          </p:pic>
          <p:sp>
            <p:nvSpPr>
              <p:cNvPr id="7" name="Textfeld 44"/>
              <p:cNvSpPr txBox="1"/>
              <p:nvPr/>
            </p:nvSpPr>
            <p:spPr>
              <a:xfrm>
                <a:off x="741370" y="3496323"/>
                <a:ext cx="576262"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a:defRPr/>
                </a:pPr>
                <a:r>
                  <a:rPr lang="en-GB" dirty="0">
                    <a:latin typeface="Arial" panose="020B0604020202020204" pitchFamily="34" charset="0"/>
                    <a:cs typeface="Arial" panose="020B0604020202020204" pitchFamily="34" charset="0"/>
                  </a:rPr>
                  <a:t>P2</a:t>
                </a:r>
              </a:p>
            </p:txBody>
          </p:sp>
          <p:sp>
            <p:nvSpPr>
              <p:cNvPr id="8" name="Textfeld 45"/>
              <p:cNvSpPr txBox="1"/>
              <p:nvPr/>
            </p:nvSpPr>
            <p:spPr>
              <a:xfrm>
                <a:off x="750899" y="2993074"/>
                <a:ext cx="576262"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defPPr>
                  <a:defRPr lang="de-DE"/>
                </a:defPPr>
                <a:lvl1pPr>
                  <a:defRPr>
                    <a:latin typeface="Arial" panose="020B0604020202020204" pitchFamily="34" charset="0"/>
                    <a:cs typeface="Arial" panose="020B0604020202020204" pitchFamily="34" charset="0"/>
                  </a:defRPr>
                </a:lvl1pPr>
              </a:lstStyle>
              <a:p>
                <a:r>
                  <a:rPr lang="en-GB" dirty="0"/>
                  <a:t>P1</a:t>
                </a:r>
              </a:p>
            </p:txBody>
          </p:sp>
          <p:sp>
            <p:nvSpPr>
              <p:cNvPr id="35" name="Textfeld 45"/>
              <p:cNvSpPr txBox="1"/>
              <p:nvPr/>
            </p:nvSpPr>
            <p:spPr>
              <a:xfrm>
                <a:off x="746130" y="2450141"/>
                <a:ext cx="576262"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defPPr>
                  <a:defRPr lang="de-DE"/>
                </a:defPPr>
                <a:lvl1pPr>
                  <a:defRPr>
                    <a:latin typeface="Arial" panose="020B0604020202020204" pitchFamily="34" charset="0"/>
                    <a:cs typeface="Arial" panose="020B0604020202020204" pitchFamily="34" charset="0"/>
                  </a:defRPr>
                </a:lvl1pPr>
              </a:lstStyle>
              <a:p>
                <a:r>
                  <a:rPr lang="en-GB" b="1" dirty="0">
                    <a:solidFill>
                      <a:srgbClr val="0000FF"/>
                    </a:solidFill>
                  </a:rPr>
                  <a:t>F1</a:t>
                </a:r>
              </a:p>
            </p:txBody>
          </p:sp>
        </p:grpSp>
        <p:sp>
          <p:nvSpPr>
            <p:cNvPr id="4" name="Rectangle 3"/>
            <p:cNvSpPr/>
            <p:nvPr/>
          </p:nvSpPr>
          <p:spPr>
            <a:xfrm>
              <a:off x="3381153" y="1026042"/>
              <a:ext cx="707066" cy="2551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p:cNvSpPr txBox="1"/>
            <p:nvPr/>
          </p:nvSpPr>
          <p:spPr>
            <a:xfrm>
              <a:off x="547680" y="952496"/>
              <a:ext cx="940593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Chromosomes A01 to A10; yellow indicates homozygous region, </a:t>
              </a:r>
              <a:r>
                <a:rPr lang="en-GB" dirty="0">
                  <a:solidFill>
                    <a:srgbClr val="0000FF"/>
                  </a:solidFill>
                  <a:latin typeface="Arial" panose="020B0604020202020204" pitchFamily="34" charset="0"/>
                  <a:cs typeface="Arial" panose="020B0604020202020204" pitchFamily="34" charset="0"/>
                </a:rPr>
                <a:t>blue heterozygous region </a:t>
              </a:r>
            </a:p>
          </p:txBody>
        </p:sp>
      </p:grpSp>
      <p:pic>
        <p:nvPicPr>
          <p:cNvPr id="2" name="Picture 1"/>
          <p:cNvPicPr>
            <a:picLocks noChangeAspect="1"/>
          </p:cNvPicPr>
          <p:nvPr/>
        </p:nvPicPr>
        <p:blipFill>
          <a:blip r:embed="rId3"/>
          <a:stretch>
            <a:fillRect/>
          </a:stretch>
        </p:blipFill>
        <p:spPr>
          <a:xfrm>
            <a:off x="10046686" y="1034074"/>
            <a:ext cx="2086048" cy="2089166"/>
          </a:xfrm>
          <a:prstGeom prst="rect">
            <a:avLst/>
          </a:prstGeom>
          <a:effectLst>
            <a:outerShdw blurRad="50800" dist="38100" dir="2700000" algn="tl" rotWithShape="0">
              <a:prstClr val="black">
                <a:alpha val="40000"/>
              </a:prstClr>
            </a:outerShdw>
          </a:effectLst>
        </p:spPr>
      </p:pic>
      <p:sp>
        <p:nvSpPr>
          <p:cNvPr id="56" name="TextBox 55"/>
          <p:cNvSpPr txBox="1"/>
          <p:nvPr/>
        </p:nvSpPr>
        <p:spPr>
          <a:xfrm>
            <a:off x="7564967" y="1773753"/>
            <a:ext cx="2388650"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C-genome not shown</a:t>
            </a:r>
          </a:p>
        </p:txBody>
      </p:sp>
    </p:spTree>
    <p:extLst>
      <p:ext uri="{BB962C8B-B14F-4D97-AF65-F5344CB8AC3E}">
        <p14:creationId xmlns:p14="http://schemas.microsoft.com/office/powerpoint/2010/main" val="142873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72000" y="43883"/>
            <a:ext cx="12026833" cy="1077218"/>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p>
            <a:pPr>
              <a:spcBef>
                <a:spcPct val="50000"/>
              </a:spcBef>
            </a:pPr>
            <a:r>
              <a:rPr lang="en-GB" altLang="de-DE" sz="3200" dirty="0">
                <a:latin typeface="Arial" panose="020B0604020202020204" pitchFamily="34" charset="0"/>
                <a:cs typeface="Arial" panose="020B0604020202020204" pitchFamily="34" charset="0"/>
              </a:rPr>
              <a:t>Sequential Number: #4 </a:t>
            </a:r>
            <a:br>
              <a:rPr lang="en-GB" altLang="de-DE" sz="3200" dirty="0">
                <a:latin typeface="Arial" panose="020B0604020202020204" pitchFamily="34" charset="0"/>
                <a:cs typeface="Arial" panose="020B0604020202020204" pitchFamily="34" charset="0"/>
              </a:rPr>
            </a:br>
            <a:r>
              <a:rPr lang="de-DE" altLang="de-DE"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UNPLAB-PopGen_Ch-3[</a:t>
            </a:r>
            <a:r>
              <a:rPr lang="de-DE" altLang="de-DE" sz="3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Inbreeding</a:t>
            </a:r>
            <a:r>
              <a:rPr lang="de-DE" altLang="de-DE"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GB" altLang="de-DE"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feld 5"/>
          <p:cNvSpPr txBox="1"/>
          <p:nvPr/>
        </p:nvSpPr>
        <p:spPr>
          <a:xfrm>
            <a:off x="11630100" y="6346567"/>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2</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889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DD5AF2-5891-4951-AF09-709204D9EDCD}"/>
              </a:ext>
            </a:extLst>
          </p:cNvPr>
          <p:cNvPicPr>
            <a:picLocks noChangeAspect="1"/>
          </p:cNvPicPr>
          <p:nvPr/>
        </p:nvPicPr>
        <p:blipFill>
          <a:blip r:embed="rId2"/>
          <a:stretch>
            <a:fillRect/>
          </a:stretch>
        </p:blipFill>
        <p:spPr>
          <a:xfrm>
            <a:off x="29447" y="980050"/>
            <a:ext cx="6118591" cy="5652000"/>
          </a:xfrm>
          <a:prstGeom prst="rect">
            <a:avLst/>
          </a:prstGeom>
        </p:spPr>
      </p:pic>
      <p:sp>
        <p:nvSpPr>
          <p:cNvPr id="3" name="Textfeld 4"/>
          <p:cNvSpPr txBox="1">
            <a:spLocks noChangeArrowheads="1"/>
          </p:cNvSpPr>
          <p:nvPr/>
        </p:nvSpPr>
        <p:spPr bwMode="auto">
          <a:xfrm>
            <a:off x="72000" y="0"/>
            <a:ext cx="12015224"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de-DE" sz="2400" dirty="0"/>
              <a:t>Soon we will see that Degree of Heterozygosity ≠ Panmictic Index.</a:t>
            </a:r>
            <a:endParaRPr lang="en-GB" altLang="de-DE" sz="2600" dirty="0"/>
          </a:p>
        </p:txBody>
      </p:sp>
      <p:sp>
        <p:nvSpPr>
          <p:cNvPr id="4" name="TextBox 3"/>
          <p:cNvSpPr txBox="1"/>
          <p:nvPr/>
        </p:nvSpPr>
        <p:spPr>
          <a:xfrm>
            <a:off x="6179177" y="926087"/>
            <a:ext cx="5908047" cy="558614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spcAft>
                <a:spcPts val="600"/>
              </a:spcAft>
              <a:defRPr/>
            </a:pPr>
            <a:r>
              <a:rPr lang="en-GB" dirty="0">
                <a:latin typeface="Arial" panose="020B0604020202020204" pitchFamily="34" charset="0"/>
                <a:cs typeface="Arial" panose="020B0604020202020204" pitchFamily="34" charset="0"/>
              </a:rPr>
              <a:t>Remember: All plants of a ‘true’ HWE equilibrium population are zero inbred. This follows from concept and definition … from the setting that the HWE population has N=∞ members and hence, the probability of mating among parents which are genetically related (cousins </a:t>
            </a:r>
            <a:r>
              <a:rPr lang="en-GB" i="1" dirty="0">
                <a:latin typeface="Arial" panose="020B0604020202020204" pitchFamily="34" charset="0"/>
                <a:cs typeface="Arial" panose="020B0604020202020204" pitchFamily="34" charset="0"/>
              </a:rPr>
              <a:t>et cetera</a:t>
            </a:r>
            <a:r>
              <a:rPr lang="en-GB" dirty="0">
                <a:latin typeface="Arial" panose="020B0604020202020204" pitchFamily="34" charset="0"/>
                <a:cs typeface="Arial" panose="020B0604020202020204" pitchFamily="34" charset="0"/>
              </a:rPr>
              <a:t>) is zero.</a:t>
            </a:r>
          </a:p>
          <a:p>
            <a:pPr>
              <a:spcAft>
                <a:spcPts val="600"/>
              </a:spcAft>
              <a:defRPr/>
            </a:pPr>
            <a:r>
              <a:rPr lang="en-GB" dirty="0">
                <a:latin typeface="Arial" panose="020B0604020202020204" pitchFamily="34" charset="0"/>
                <a:cs typeface="Arial" panose="020B0604020202020204" pitchFamily="34" charset="0"/>
              </a:rPr>
              <a:t>Obviously, with two alleles and p=10%, </a:t>
            </a:r>
            <a:r>
              <a:rPr lang="en-GB" dirty="0">
                <a:solidFill>
                  <a:srgbClr val="0000FF"/>
                </a:solidFill>
                <a:latin typeface="Arial" panose="020B0604020202020204" pitchFamily="34" charset="0"/>
                <a:cs typeface="Arial" panose="020B0604020202020204" pitchFamily="34" charset="0"/>
              </a:rPr>
              <a:t>in HWE </a:t>
            </a:r>
            <a:r>
              <a:rPr lang="en-GB" dirty="0">
                <a:latin typeface="Arial" panose="020B0604020202020204" pitchFamily="34" charset="0"/>
                <a:cs typeface="Arial" panose="020B0604020202020204" pitchFamily="34" charset="0"/>
              </a:rPr>
              <a:t>we expect 18% heterozygotes (forth line in table), which is much less than the 25% which we expect </a:t>
            </a:r>
            <a:r>
              <a:rPr lang="en-GB" dirty="0">
                <a:solidFill>
                  <a:srgbClr val="0000FF"/>
                </a:solidFill>
                <a:latin typeface="Arial" panose="020B0604020202020204" pitchFamily="34" charset="0"/>
                <a:cs typeface="Arial" panose="020B0604020202020204" pitchFamily="34" charset="0"/>
              </a:rPr>
              <a:t>after one selfing</a:t>
            </a:r>
            <a:r>
              <a:rPr lang="en-GB" dirty="0">
                <a:latin typeface="Arial" panose="020B0604020202020204" pitchFamily="34" charset="0"/>
                <a:cs typeface="Arial" panose="020B0604020202020204" pitchFamily="34" charset="0"/>
              </a:rPr>
              <a:t> yet with p=q=50% (i.e., at F=0.5-level of inbreeding; seventh line in table).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We even can have 1/3 individuals heterozygous after one selfing, since with 3 alleles of same frequency, HWE (i.e. zero inbreeding) expects 2/3 of heterozygous plants (tenth line; remember: one selfing halves current heterozygosity).</a:t>
            </a:r>
          </a:p>
          <a:p>
            <a:pPr>
              <a:spcAft>
                <a:spcPts val="600"/>
              </a:spcAft>
              <a:defRPr/>
            </a:pPr>
            <a:r>
              <a:rPr lang="en-GB" dirty="0">
                <a:latin typeface="Arial" panose="020B0604020202020204" pitchFamily="34" charset="0"/>
                <a:cs typeface="Arial" panose="020B0604020202020204" pitchFamily="34" charset="0"/>
              </a:rPr>
              <a:t>The absolute level of heterozygosity does not well inform us about the inbreeding status of the material. </a:t>
            </a:r>
            <a:r>
              <a:rPr lang="en-GB" dirty="0">
                <a:solidFill>
                  <a:schemeClr val="tx1">
                    <a:lumMod val="50000"/>
                    <a:lumOff val="50000"/>
                  </a:schemeClr>
                </a:solidFill>
                <a:latin typeface="Arial" panose="020B0604020202020204" pitchFamily="34" charset="0"/>
                <a:cs typeface="Arial" panose="020B0604020202020204" pitchFamily="34" charset="0"/>
              </a:rPr>
              <a:t>And heterozygosity does not reach 100% as maximum</a:t>
            </a:r>
            <a:r>
              <a:rPr lang="en-GB" dirty="0">
                <a:latin typeface="Arial" panose="020B0604020202020204" pitchFamily="34" charset="0"/>
                <a:cs typeface="Arial" panose="020B0604020202020204" pitchFamily="34" charset="0"/>
              </a:rPr>
              <a:t>.</a:t>
            </a:r>
            <a:endParaRPr lang="en-GB" dirty="0"/>
          </a:p>
        </p:txBody>
      </p:sp>
      <p:sp>
        <p:nvSpPr>
          <p:cNvPr id="6" name="Rectangle 5"/>
          <p:cNvSpPr/>
          <p:nvPr/>
        </p:nvSpPr>
        <p:spPr>
          <a:xfrm>
            <a:off x="137247" y="2116667"/>
            <a:ext cx="5947494" cy="80856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6142521" y="2662766"/>
            <a:ext cx="5947494" cy="38989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143384" y="3221567"/>
            <a:ext cx="5947494" cy="32906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20</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2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15363375"/>
              </p:ext>
            </p:extLst>
          </p:nvPr>
        </p:nvGraphicFramePr>
        <p:xfrm>
          <a:off x="123106" y="1027113"/>
          <a:ext cx="5988050" cy="5830887"/>
        </p:xfrm>
        <a:graphic>
          <a:graphicData uri="http://schemas.openxmlformats.org/presentationml/2006/ole">
            <mc:AlternateContent xmlns:mc="http://schemas.openxmlformats.org/markup-compatibility/2006">
              <mc:Choice xmlns:v="urn:schemas-microsoft-com:vml" Requires="v">
                <p:oleObj spid="_x0000_s5262" name="Document" r:id="rId3" imgW="5987816" imgH="5831205" progId="Word.Document.12">
                  <p:link updateAutomatic="1"/>
                </p:oleObj>
              </mc:Choice>
              <mc:Fallback>
                <p:oleObj name="Document" r:id="rId3" imgW="5987816" imgH="5831205" progId="Word.Document.12">
                  <p:link updateAutomatic="1"/>
                  <p:pic>
                    <p:nvPicPr>
                      <p:cNvPr id="2" name="Object 1"/>
                      <p:cNvPicPr/>
                      <p:nvPr/>
                    </p:nvPicPr>
                    <p:blipFill>
                      <a:blip r:embed="rId4"/>
                      <a:stretch>
                        <a:fillRect/>
                      </a:stretch>
                    </p:blipFill>
                    <p:spPr>
                      <a:xfrm>
                        <a:off x="123106" y="1027113"/>
                        <a:ext cx="5988050" cy="5830887"/>
                      </a:xfrm>
                      <a:prstGeom prst="rect">
                        <a:avLst/>
                      </a:prstGeom>
                    </p:spPr>
                  </p:pic>
                </p:oleObj>
              </mc:Fallback>
            </mc:AlternateContent>
          </a:graphicData>
        </a:graphic>
      </p:graphicFrame>
      <p:sp>
        <p:nvSpPr>
          <p:cNvPr id="3" name="Textfeld 4"/>
          <p:cNvSpPr txBox="1">
            <a:spLocks noChangeArrowheads="1"/>
          </p:cNvSpPr>
          <p:nvPr/>
        </p:nvSpPr>
        <p:spPr bwMode="auto">
          <a:xfrm>
            <a:off x="72000" y="0"/>
            <a:ext cx="12015224" cy="83099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de-DE" sz="2400" dirty="0"/>
              <a:t>The percentage of </a:t>
            </a:r>
            <a:r>
              <a:rPr lang="en-GB" altLang="de-DE" sz="2400" dirty="0" err="1"/>
              <a:t>heterozygsity</a:t>
            </a:r>
            <a:r>
              <a:rPr lang="en-GB" altLang="de-DE" sz="2400" dirty="0"/>
              <a:t> at a locus is no perfect information about the inbreeding status of the material (</a:t>
            </a:r>
            <a:r>
              <a:rPr lang="en-GB" altLang="de-DE" sz="2400" dirty="0">
                <a:solidFill>
                  <a:schemeClr val="tx1">
                    <a:lumMod val="50000"/>
                    <a:lumOff val="50000"/>
                  </a:schemeClr>
                </a:solidFill>
              </a:rPr>
              <a:t>Note: We have two or three alleles here, just for fun</a:t>
            </a:r>
            <a:r>
              <a:rPr lang="en-GB" altLang="de-DE" sz="2400" dirty="0"/>
              <a:t>).</a:t>
            </a:r>
            <a:endParaRPr lang="en-GB" altLang="de-DE" sz="2600" dirty="0"/>
          </a:p>
        </p:txBody>
      </p:sp>
      <p:sp>
        <p:nvSpPr>
          <p:cNvPr id="4" name="TextBox 3"/>
          <p:cNvSpPr txBox="1"/>
          <p:nvPr/>
        </p:nvSpPr>
        <p:spPr>
          <a:xfrm>
            <a:off x="6179177" y="926087"/>
            <a:ext cx="5908047" cy="558614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spcAft>
                <a:spcPts val="600"/>
              </a:spcAft>
              <a:defRPr/>
            </a:pPr>
            <a:r>
              <a:rPr lang="en-GB" dirty="0">
                <a:latin typeface="Arial" panose="020B0604020202020204" pitchFamily="34" charset="0"/>
                <a:cs typeface="Arial" panose="020B0604020202020204" pitchFamily="34" charset="0"/>
              </a:rPr>
              <a:t>Remember: All plants of a ‘true’ HWE equilibrium population are zero inbred. This follows from concept and definition … from the setting that the HWE population has N=∞ members and hence, the probability of mating among parents which are genetically related (cousins et cetera) is zero.</a:t>
            </a:r>
          </a:p>
          <a:p>
            <a:pPr>
              <a:spcAft>
                <a:spcPts val="600"/>
              </a:spcAft>
              <a:defRPr/>
            </a:pPr>
            <a:r>
              <a:rPr lang="en-GB" dirty="0">
                <a:solidFill>
                  <a:schemeClr val="bg1"/>
                </a:solidFill>
                <a:latin typeface="Arial" panose="020B0604020202020204" pitchFamily="34" charset="0"/>
                <a:cs typeface="Arial" panose="020B0604020202020204" pitchFamily="34" charset="0"/>
              </a:rPr>
              <a:t>Obviously, with two alleles and p=10%, in HWE we expect 18% heterozygotes (forth line in table), which is much less than the 25% which we expect after one selfing yet with p=q=50% (i.e., at F=0.5-level of inbreeding; seventh line in table).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We even can have 1/3 individuals heterozygous after one selfing, since with 3 alleles of same frequency, HWE (i.e. zero inbreeding) expects 2/3 of heterozygous plants (tenth line; remember: one selfing halves current heterozygosity).</a:t>
            </a:r>
          </a:p>
          <a:p>
            <a:pPr>
              <a:spcAft>
                <a:spcPts val="600"/>
              </a:spcAft>
              <a:defRPr/>
            </a:pPr>
            <a:r>
              <a:rPr lang="en-GB" dirty="0">
                <a:latin typeface="Arial" panose="020B0604020202020204" pitchFamily="34" charset="0"/>
                <a:cs typeface="Arial" panose="020B0604020202020204" pitchFamily="34" charset="0"/>
              </a:rPr>
              <a:t>The absolute level of heterozygosity does not well inform us about the inbreeding status of the material. </a:t>
            </a:r>
            <a:r>
              <a:rPr lang="en-GB" dirty="0">
                <a:solidFill>
                  <a:schemeClr val="tx1">
                    <a:lumMod val="50000"/>
                    <a:lumOff val="50000"/>
                  </a:schemeClr>
                </a:solidFill>
                <a:latin typeface="Arial" panose="020B0604020202020204" pitchFamily="34" charset="0"/>
                <a:cs typeface="Arial" panose="020B0604020202020204" pitchFamily="34" charset="0"/>
              </a:rPr>
              <a:t>And heterozygosity does not reach 100% as maximum</a:t>
            </a:r>
            <a:r>
              <a:rPr lang="en-GB" dirty="0">
                <a:latin typeface="Arial" panose="020B0604020202020204" pitchFamily="34" charset="0"/>
                <a:cs typeface="Arial" panose="020B0604020202020204" pitchFamily="34" charset="0"/>
              </a:rPr>
              <a:t>.</a:t>
            </a:r>
            <a:endParaRPr lang="en-GB" dirty="0"/>
          </a:p>
        </p:txBody>
      </p:sp>
      <p:sp>
        <p:nvSpPr>
          <p:cNvPr id="6"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21</a:t>
            </a:fld>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8558620-1920-4036-BF96-3067B256F937}"/>
              </a:ext>
            </a:extLst>
          </p:cNvPr>
          <p:cNvPicPr>
            <a:picLocks noChangeAspect="1"/>
          </p:cNvPicPr>
          <p:nvPr/>
        </p:nvPicPr>
        <p:blipFill>
          <a:blip r:embed="rId5"/>
          <a:stretch>
            <a:fillRect/>
          </a:stretch>
        </p:blipFill>
        <p:spPr>
          <a:xfrm>
            <a:off x="4526450" y="1567656"/>
            <a:ext cx="1564631" cy="4968000"/>
          </a:xfrm>
          <a:prstGeom prst="rect">
            <a:avLst/>
          </a:prstGeom>
        </p:spPr>
      </p:pic>
      <p:pic>
        <p:nvPicPr>
          <p:cNvPr id="9" name="Picture 8">
            <a:extLst>
              <a:ext uri="{FF2B5EF4-FFF2-40B4-BE49-F238E27FC236}">
                <a16:creationId xmlns:a16="http://schemas.microsoft.com/office/drawing/2014/main" id="{ECA9F5EF-6BBE-4113-9D4D-FC2902457F93}"/>
              </a:ext>
            </a:extLst>
          </p:cNvPr>
          <p:cNvPicPr>
            <a:picLocks noChangeAspect="1"/>
          </p:cNvPicPr>
          <p:nvPr/>
        </p:nvPicPr>
        <p:blipFill>
          <a:blip r:embed="rId6"/>
          <a:stretch>
            <a:fillRect/>
          </a:stretch>
        </p:blipFill>
        <p:spPr>
          <a:xfrm>
            <a:off x="3355998" y="1558029"/>
            <a:ext cx="1170969" cy="4950000"/>
          </a:xfrm>
          <a:prstGeom prst="rect">
            <a:avLst/>
          </a:prstGeom>
        </p:spPr>
      </p:pic>
      <p:sp>
        <p:nvSpPr>
          <p:cNvPr id="10" name="Rectangle 9">
            <a:extLst>
              <a:ext uri="{FF2B5EF4-FFF2-40B4-BE49-F238E27FC236}">
                <a16:creationId xmlns:a16="http://schemas.microsoft.com/office/drawing/2014/main" id="{B5BEC94C-4452-4286-90E6-6EE99D94A363}"/>
              </a:ext>
            </a:extLst>
          </p:cNvPr>
          <p:cNvSpPr/>
          <p:nvPr/>
        </p:nvSpPr>
        <p:spPr>
          <a:xfrm>
            <a:off x="115663" y="1567657"/>
            <a:ext cx="4410787" cy="4949999"/>
          </a:xfrm>
          <a:prstGeom prst="rect">
            <a:avLst/>
          </a:prstGeom>
          <a:noFill/>
          <a:ln w="28575">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304D0A03-ADCC-418F-A4AF-4BDB154ECCA9}"/>
              </a:ext>
            </a:extLst>
          </p:cNvPr>
          <p:cNvCxnSpPr>
            <a:cxnSpLocks/>
          </p:cNvCxnSpPr>
          <p:nvPr/>
        </p:nvCxnSpPr>
        <p:spPr>
          <a:xfrm>
            <a:off x="6091081" y="1027113"/>
            <a:ext cx="0" cy="5508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0A854FA-C73F-4CD6-A084-176F61444B93}"/>
              </a:ext>
            </a:extLst>
          </p:cNvPr>
          <p:cNvSpPr/>
          <p:nvPr/>
        </p:nvSpPr>
        <p:spPr>
          <a:xfrm>
            <a:off x="4590379" y="1590365"/>
            <a:ext cx="1436772" cy="4904582"/>
          </a:xfrm>
          <a:prstGeom prst="rect">
            <a:avLst/>
          </a:prstGeom>
          <a:solidFill>
            <a:srgbClr val="FFFFFF">
              <a:alpha val="8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095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a:extLst>
              <a:ext uri="{FF2B5EF4-FFF2-40B4-BE49-F238E27FC236}">
                <a16:creationId xmlns:a16="http://schemas.microsoft.com/office/drawing/2014/main" id="{BFC48B94-1D13-49E2-81DF-CB5EE8641C1B}"/>
              </a:ext>
            </a:extLst>
          </p:cNvPr>
          <p:cNvGraphicFramePr>
            <a:graphicFrameLocks noChangeAspect="1"/>
          </p:cNvGraphicFramePr>
          <p:nvPr>
            <p:extLst>
              <p:ext uri="{D42A27DB-BD31-4B8C-83A1-F6EECF244321}">
                <p14:modId xmlns:p14="http://schemas.microsoft.com/office/powerpoint/2010/main" val="3968061906"/>
              </p:ext>
            </p:extLst>
          </p:nvPr>
        </p:nvGraphicFramePr>
        <p:xfrm>
          <a:off x="123106" y="1021888"/>
          <a:ext cx="5988050" cy="5830887"/>
        </p:xfrm>
        <a:graphic>
          <a:graphicData uri="http://schemas.openxmlformats.org/presentationml/2006/ole">
            <mc:AlternateContent xmlns:mc="http://schemas.openxmlformats.org/markup-compatibility/2006">
              <mc:Choice xmlns:v="urn:schemas-microsoft-com:vml" Requires="v">
                <p:oleObj spid="_x0000_s11369" name="Document" r:id="rId3" imgW="5987816" imgH="5831205" progId="Word.Document.12">
                  <p:link updateAutomatic="1"/>
                </p:oleObj>
              </mc:Choice>
              <mc:Fallback>
                <p:oleObj name="Document" r:id="rId3" imgW="5987816" imgH="5831205" progId="Word.Document.12">
                  <p:link updateAutomatic="1"/>
                  <p:pic>
                    <p:nvPicPr>
                      <p:cNvPr id="2" name="Object 1"/>
                      <p:cNvPicPr/>
                      <p:nvPr/>
                    </p:nvPicPr>
                    <p:blipFill>
                      <a:blip r:embed="rId4"/>
                      <a:stretch>
                        <a:fillRect/>
                      </a:stretch>
                    </p:blipFill>
                    <p:spPr>
                      <a:xfrm>
                        <a:off x="123106" y="1021888"/>
                        <a:ext cx="5988050" cy="5830887"/>
                      </a:xfrm>
                      <a:prstGeom prst="rect">
                        <a:avLst/>
                      </a:prstGeom>
                    </p:spPr>
                  </p:pic>
                </p:oleObj>
              </mc:Fallback>
            </mc:AlternateContent>
          </a:graphicData>
        </a:graphic>
      </p:graphicFrame>
      <p:sp>
        <p:nvSpPr>
          <p:cNvPr id="3" name="Textfeld 4"/>
          <p:cNvSpPr txBox="1">
            <a:spLocks noChangeArrowheads="1"/>
          </p:cNvSpPr>
          <p:nvPr/>
        </p:nvSpPr>
        <p:spPr bwMode="auto">
          <a:xfrm>
            <a:off x="72000" y="0"/>
            <a:ext cx="12015224" cy="83099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dirty="0"/>
              <a:t>The percentage of heterozygsity at a locus is no perfect information about the inbreeding status of the material.</a:t>
            </a:r>
            <a:endParaRPr lang="de-DE" altLang="de-DE" sz="2600" dirty="0"/>
          </a:p>
        </p:txBody>
      </p:sp>
      <p:sp>
        <p:nvSpPr>
          <p:cNvPr id="4" name="TextBox 3"/>
          <p:cNvSpPr txBox="1"/>
          <p:nvPr/>
        </p:nvSpPr>
        <p:spPr>
          <a:xfrm>
            <a:off x="6179177" y="949958"/>
            <a:ext cx="5908047" cy="586314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spcAft>
                <a:spcPts val="600"/>
              </a:spcAft>
              <a:defRPr/>
            </a:pPr>
            <a:r>
              <a:rPr lang="en-US" dirty="0">
                <a:latin typeface="Arial" panose="020B0604020202020204" pitchFamily="34" charset="0"/>
                <a:cs typeface="Arial" panose="020B0604020202020204" pitchFamily="34" charset="0"/>
              </a:rPr>
              <a:t>Remember: All plants of a ‘true’ HWE equilibrium population are zero inbred. This follows from concept and definition … from the setting that the HWE population has N=∞ members and hence, the probability of mating among individuals which are related (cousins </a:t>
            </a:r>
            <a:r>
              <a:rPr lang="en-US" i="1" dirty="0">
                <a:latin typeface="Arial" panose="020B0604020202020204" pitchFamily="34" charset="0"/>
                <a:cs typeface="Arial" panose="020B0604020202020204" pitchFamily="34" charset="0"/>
              </a:rPr>
              <a:t>et cetera</a:t>
            </a:r>
            <a:r>
              <a:rPr lang="en-US" dirty="0">
                <a:latin typeface="Arial" panose="020B0604020202020204" pitchFamily="34" charset="0"/>
                <a:cs typeface="Arial" panose="020B0604020202020204" pitchFamily="34" charset="0"/>
              </a:rPr>
              <a:t>) is zero.</a:t>
            </a:r>
          </a:p>
          <a:p>
            <a:pPr>
              <a:spcAft>
                <a:spcPts val="600"/>
              </a:spcAft>
              <a:defRPr/>
            </a:pPr>
            <a:r>
              <a:rPr lang="en-US" dirty="0">
                <a:latin typeface="Arial" panose="020B0604020202020204" pitchFamily="34" charset="0"/>
                <a:cs typeface="Arial" panose="020B0604020202020204" pitchFamily="34" charset="0"/>
              </a:rPr>
              <a:t>Obviously, with two alleles and p=0.10, </a:t>
            </a:r>
            <a:r>
              <a:rPr lang="en-US" dirty="0">
                <a:solidFill>
                  <a:srgbClr val="0000FF"/>
                </a:solidFill>
                <a:latin typeface="Arial" panose="020B0604020202020204" pitchFamily="34" charset="0"/>
                <a:cs typeface="Arial" panose="020B0604020202020204" pitchFamily="34" charset="0"/>
              </a:rPr>
              <a:t>in HWE </a:t>
            </a:r>
            <a:r>
              <a:rPr lang="en-US" dirty="0">
                <a:latin typeface="Arial" panose="020B0604020202020204" pitchFamily="34" charset="0"/>
                <a:cs typeface="Arial" panose="020B0604020202020204" pitchFamily="34" charset="0"/>
              </a:rPr>
              <a:t>we expect 18% heterozygotes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F=0.0</a:t>
            </a:r>
            <a:r>
              <a:rPr lang="en-US" dirty="0">
                <a:latin typeface="Arial" panose="020B0604020202020204" pitchFamily="34" charset="0"/>
                <a:cs typeface="Arial" panose="020B0604020202020204" pitchFamily="34" charset="0"/>
              </a:rPr>
              <a:t>), which is less than the 25% which we expect </a:t>
            </a:r>
            <a:r>
              <a:rPr lang="en-US" dirty="0">
                <a:solidFill>
                  <a:srgbClr val="0000FF"/>
                </a:solidFill>
                <a:latin typeface="Arial" panose="020B0604020202020204" pitchFamily="34" charset="0"/>
                <a:cs typeface="Arial" panose="020B0604020202020204" pitchFamily="34" charset="0"/>
              </a:rPr>
              <a:t>after one </a:t>
            </a:r>
            <a:r>
              <a:rPr lang="en-US" dirty="0" err="1">
                <a:solidFill>
                  <a:srgbClr val="0000FF"/>
                </a:solidFill>
                <a:latin typeface="Arial" panose="020B0604020202020204" pitchFamily="34" charset="0"/>
                <a:cs typeface="Arial" panose="020B0604020202020204" pitchFamily="34" charset="0"/>
              </a:rPr>
              <a:t>selfing</a:t>
            </a:r>
            <a:r>
              <a:rPr lang="en-US" dirty="0">
                <a:latin typeface="Arial" panose="020B0604020202020204" pitchFamily="34" charset="0"/>
                <a:cs typeface="Arial" panose="020B0604020202020204" pitchFamily="34" charset="0"/>
              </a:rPr>
              <a:t> yet with p=q=50% (i.e., at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F=0.5</a:t>
            </a:r>
            <a:r>
              <a:rPr lang="en-US" dirty="0">
                <a:latin typeface="Arial" panose="020B0604020202020204" pitchFamily="34" charset="0"/>
                <a:cs typeface="Arial" panose="020B0604020202020204" pitchFamily="34" charset="0"/>
              </a:rPr>
              <a:t>-level of inbreeding).</a:t>
            </a:r>
          </a:p>
          <a:p>
            <a:pPr>
              <a:spcAft>
                <a:spcPts val="600"/>
              </a:spcAft>
              <a:defRPr/>
            </a:pP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We even can have 1/3 individuals heterozygous after once selfing, with 3 alleles of same frequency and F=0.5. You see: In HWE, (i.e. zero inbreeding), 2/3 of heterozygous plants are expected, and once selfing brings us to F=0.5 and to halved current heterozygosity:  from 2/3 to 1/3 = 0.3333.</a:t>
            </a:r>
            <a:endParaRPr lang="en-US" dirty="0">
              <a:latin typeface="Arial" panose="020B0604020202020204" pitchFamily="34" charset="0"/>
              <a:cs typeface="Arial" panose="020B0604020202020204" pitchFamily="34" charset="0"/>
            </a:endParaRPr>
          </a:p>
          <a:p>
            <a:pPr>
              <a:spcAft>
                <a:spcPts val="600"/>
              </a:spcAft>
              <a:defRPr/>
            </a:pPr>
            <a:r>
              <a:rPr lang="en-US" dirty="0">
                <a:solidFill>
                  <a:srgbClr val="0000FF"/>
                </a:solidFill>
                <a:latin typeface="Arial" panose="020B0604020202020204" pitchFamily="34" charset="0"/>
                <a:cs typeface="Arial" panose="020B0604020202020204" pitchFamily="34" charset="0"/>
              </a:rPr>
              <a:t>The absolute level of heterozygosity does not well inform us about the inbreeding status of the material. </a:t>
            </a:r>
            <a:r>
              <a:rPr lang="en-US"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heterozygosity does not reach 100% as maximum</a:t>
            </a:r>
            <a:r>
              <a:rPr lang="en-US" dirty="0">
                <a:solidFill>
                  <a:srgbClr val="0000FF"/>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pSp>
        <p:nvGrpSpPr>
          <p:cNvPr id="13" name="Group 12"/>
          <p:cNvGrpSpPr/>
          <p:nvPr/>
        </p:nvGrpSpPr>
        <p:grpSpPr>
          <a:xfrm>
            <a:off x="118880" y="2117767"/>
            <a:ext cx="5961217" cy="4110754"/>
            <a:chOff x="118880" y="2117767"/>
            <a:chExt cx="5961217" cy="4110754"/>
          </a:xfrm>
        </p:grpSpPr>
        <p:sp>
          <p:nvSpPr>
            <p:cNvPr id="6" name="Rectangle 5"/>
            <p:cNvSpPr/>
            <p:nvPr/>
          </p:nvSpPr>
          <p:spPr>
            <a:xfrm>
              <a:off x="123106" y="2925233"/>
              <a:ext cx="5943261" cy="296334"/>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31575" y="3738035"/>
              <a:ext cx="5943261" cy="296334"/>
            </a:xfrm>
            <a:prstGeom prst="rect">
              <a:avLst/>
            </a:prstGeom>
            <a:noFill/>
            <a:ln w="3810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18880" y="4567764"/>
              <a:ext cx="5943261" cy="296334"/>
            </a:xfrm>
            <a:prstGeom prst="rect">
              <a:avLst/>
            </a:prstGeom>
            <a:noFill/>
            <a:ln w="381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40474" y="2117767"/>
              <a:ext cx="5931672" cy="792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37822" y="3257972"/>
              <a:ext cx="5934323" cy="447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0473" y="4060466"/>
              <a:ext cx="5934324" cy="482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35172" y="4898002"/>
              <a:ext cx="5944925" cy="1330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feld 5"/>
          <p:cNvSpPr txBox="1"/>
          <p:nvPr/>
        </p:nvSpPr>
        <p:spPr>
          <a:xfrm>
            <a:off x="11263043" y="6396335"/>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22</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413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p:nvPr/>
        </p:nvCxnSpPr>
        <p:spPr>
          <a:xfrm>
            <a:off x="10649145" y="3523351"/>
            <a:ext cx="0" cy="1814792"/>
          </a:xfrm>
          <a:prstGeom prst="straightConnector1">
            <a:avLst/>
          </a:prstGeom>
          <a:ln w="12700">
            <a:solidFill>
              <a:schemeClr val="tx1">
                <a:lumMod val="50000"/>
                <a:lumOff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feld 4"/>
          <p:cNvSpPr txBox="1">
            <a:spLocks noChangeArrowheads="1"/>
          </p:cNvSpPr>
          <p:nvPr/>
        </p:nvSpPr>
        <p:spPr bwMode="auto">
          <a:xfrm>
            <a:off x="72000" y="0"/>
            <a:ext cx="11995953" cy="83099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de-DE" sz="2400" dirty="0"/>
              <a:t>Although we like to have a scale from 0 to 1 (0% to 100%), heterozygosity can not be 100%. Hence, we employ a ‚substitute-parameter‘ to allow us a 0-1 scale.</a:t>
            </a:r>
          </a:p>
        </p:txBody>
      </p:sp>
      <p:sp>
        <p:nvSpPr>
          <p:cNvPr id="4" name="TextBox 3"/>
          <p:cNvSpPr txBox="1"/>
          <p:nvPr/>
        </p:nvSpPr>
        <p:spPr>
          <a:xfrm>
            <a:off x="8635660" y="2675736"/>
            <a:ext cx="1488733"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err="1">
                <a:solidFill>
                  <a:srgbClr val="0000FF"/>
                </a:solidFill>
                <a:latin typeface="Arial" panose="020B0604020202020204" pitchFamily="34" charset="0"/>
                <a:cs typeface="Arial" panose="020B0604020202020204" pitchFamily="34" charset="0"/>
              </a:rPr>
              <a:t>Panmictic</a:t>
            </a:r>
            <a:br>
              <a:rPr lang="en-US" dirty="0">
                <a:solidFill>
                  <a:srgbClr val="0000FF"/>
                </a:solidFill>
                <a:latin typeface="Arial" panose="020B0604020202020204" pitchFamily="34" charset="0"/>
                <a:cs typeface="Arial" panose="020B0604020202020204" pitchFamily="34" charset="0"/>
              </a:rPr>
            </a:br>
            <a:r>
              <a:rPr lang="en-US" dirty="0">
                <a:solidFill>
                  <a:srgbClr val="0000FF"/>
                </a:solidFill>
                <a:latin typeface="Arial" panose="020B0604020202020204" pitchFamily="34" charset="0"/>
                <a:cs typeface="Arial" panose="020B0604020202020204" pitchFamily="34" charset="0"/>
              </a:rPr>
              <a:t> index</a:t>
            </a:r>
            <a:endParaRPr lang="en-US" dirty="0">
              <a:solidFill>
                <a:srgbClr val="0000FF"/>
              </a:solidFill>
            </a:endParaRPr>
          </a:p>
        </p:txBody>
      </p:sp>
      <p:sp>
        <p:nvSpPr>
          <p:cNvPr id="7" name="TextBox 6"/>
          <p:cNvSpPr txBox="1"/>
          <p:nvPr/>
        </p:nvSpPr>
        <p:spPr>
          <a:xfrm>
            <a:off x="329938" y="2852488"/>
            <a:ext cx="461914" cy="369332"/>
          </a:xfrm>
          <a:prstGeom prst="rect">
            <a:avLst/>
          </a:prstGeom>
          <a:noFill/>
          <a:ln>
            <a:noFill/>
          </a:ln>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a:t>
            </a:r>
          </a:p>
        </p:txBody>
      </p:sp>
      <p:grpSp>
        <p:nvGrpSpPr>
          <p:cNvPr id="16" name="Group 15"/>
          <p:cNvGrpSpPr/>
          <p:nvPr/>
        </p:nvGrpSpPr>
        <p:grpSpPr>
          <a:xfrm>
            <a:off x="438347" y="3295546"/>
            <a:ext cx="10157381" cy="254525"/>
            <a:chOff x="438347" y="3219252"/>
            <a:chExt cx="10157381" cy="254525"/>
          </a:xfrm>
        </p:grpSpPr>
        <p:cxnSp>
          <p:nvCxnSpPr>
            <p:cNvPr id="6" name="Straight Arrow Connector 5"/>
            <p:cNvCxnSpPr/>
            <p:nvPr/>
          </p:nvCxnSpPr>
          <p:spPr>
            <a:xfrm>
              <a:off x="438347" y="3370084"/>
              <a:ext cx="10157381" cy="23565"/>
            </a:xfrm>
            <a:prstGeom prst="straightConnector1">
              <a:avLst/>
            </a:prstGeom>
            <a:ln w="76200">
              <a:solidFill>
                <a:srgbClr val="5F5F5F"/>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74160" y="3219253"/>
              <a:ext cx="0" cy="254524"/>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86402" y="3219252"/>
              <a:ext cx="0" cy="254524"/>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636363" y="2852488"/>
            <a:ext cx="700726" cy="369332"/>
          </a:xfrm>
          <a:prstGeom prst="rect">
            <a:avLst/>
          </a:prstGeom>
          <a:noFill/>
          <a:ln>
            <a:noFill/>
          </a:ln>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0.25</a:t>
            </a:r>
          </a:p>
        </p:txBody>
      </p:sp>
      <p:sp>
        <p:nvSpPr>
          <p:cNvPr id="18" name="TextBox 17"/>
          <p:cNvSpPr txBox="1"/>
          <p:nvPr/>
        </p:nvSpPr>
        <p:spPr>
          <a:xfrm>
            <a:off x="5136039" y="2852488"/>
            <a:ext cx="700726" cy="369332"/>
          </a:xfrm>
          <a:prstGeom prst="rect">
            <a:avLst/>
          </a:prstGeom>
          <a:noFill/>
          <a:ln>
            <a:noFill/>
          </a:ln>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0.50</a:t>
            </a:r>
          </a:p>
        </p:txBody>
      </p:sp>
      <p:sp>
        <p:nvSpPr>
          <p:cNvPr id="19" name="TextBox 18"/>
          <p:cNvSpPr txBox="1"/>
          <p:nvPr/>
        </p:nvSpPr>
        <p:spPr>
          <a:xfrm>
            <a:off x="10245365" y="2852488"/>
            <a:ext cx="700726" cy="369332"/>
          </a:xfrm>
          <a:prstGeom prst="rect">
            <a:avLst/>
          </a:prstGeom>
          <a:noFill/>
          <a:ln>
            <a:noFill/>
          </a:ln>
        </p:spPr>
        <p:txBody>
          <a:bodyPr wrap="square" rtlCol="0">
            <a:spAutoFit/>
          </a:bodyPr>
          <a:lstStyle/>
          <a:p>
            <a:r>
              <a:rPr lang="de-DE" dirty="0">
                <a:solidFill>
                  <a:srgbClr val="0000FF"/>
                </a:solidFill>
                <a:latin typeface="Arial" panose="020B0604020202020204" pitchFamily="34" charset="0"/>
                <a:cs typeface="Arial" panose="020B0604020202020204" pitchFamily="34" charset="0"/>
              </a:rPr>
              <a:t>1.0</a:t>
            </a:r>
          </a:p>
        </p:txBody>
      </p:sp>
      <p:grpSp>
        <p:nvGrpSpPr>
          <p:cNvPr id="21" name="Group 20"/>
          <p:cNvGrpSpPr/>
          <p:nvPr/>
        </p:nvGrpSpPr>
        <p:grpSpPr>
          <a:xfrm>
            <a:off x="444636" y="5272027"/>
            <a:ext cx="10157381" cy="254525"/>
            <a:chOff x="438347" y="3219252"/>
            <a:chExt cx="10157381" cy="254525"/>
          </a:xfrm>
        </p:grpSpPr>
        <p:cxnSp>
          <p:nvCxnSpPr>
            <p:cNvPr id="22" name="Straight Arrow Connector 21"/>
            <p:cNvCxnSpPr/>
            <p:nvPr/>
          </p:nvCxnSpPr>
          <p:spPr>
            <a:xfrm>
              <a:off x="438347" y="3370084"/>
              <a:ext cx="10157381" cy="23565"/>
            </a:xfrm>
            <a:prstGeom prst="straightConnector1">
              <a:avLst/>
            </a:prstGeom>
            <a:ln w="76200">
              <a:solidFill>
                <a:schemeClr val="tx1"/>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74160" y="3219253"/>
              <a:ext cx="0" cy="254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2" y="3219252"/>
              <a:ext cx="0" cy="254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64567" y="4748852"/>
            <a:ext cx="1222338"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0.25</a:t>
            </a:r>
            <a:r>
              <a:rPr lang="de-DE" dirty="0">
                <a:solidFill>
                  <a:srgbClr val="005C00"/>
                </a:solidFill>
                <a:latin typeface="Arial" panose="020B0604020202020204" pitchFamily="34" charset="0"/>
                <a:cs typeface="Arial" panose="020B0604020202020204" pitchFamily="34" charset="0"/>
                <a:sym typeface="Wingdings" panose="05000000000000000000" pitchFamily="2" charset="2"/>
              </a:rPr>
              <a:t>2pq</a:t>
            </a:r>
            <a:endParaRPr lang="de-DE" dirty="0">
              <a:solidFill>
                <a:srgbClr val="005C00"/>
              </a:solidFill>
              <a:latin typeface="Arial" panose="020B0604020202020204" pitchFamily="34" charset="0"/>
              <a:cs typeface="Arial" panose="020B0604020202020204" pitchFamily="34" charset="0"/>
            </a:endParaRPr>
          </a:p>
        </p:txBody>
      </p:sp>
      <p:sp>
        <p:nvSpPr>
          <p:cNvPr id="26" name="TextBox 25"/>
          <p:cNvSpPr txBox="1"/>
          <p:nvPr/>
        </p:nvSpPr>
        <p:spPr>
          <a:xfrm>
            <a:off x="4788826" y="4744141"/>
            <a:ext cx="1414014"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0.50</a:t>
            </a:r>
            <a:r>
              <a:rPr lang="de-DE" dirty="0">
                <a:solidFill>
                  <a:srgbClr val="005C00"/>
                </a:solidFill>
                <a:latin typeface="Arial" panose="020B0604020202020204" pitchFamily="34" charset="0"/>
                <a:cs typeface="Arial" panose="020B0604020202020204" pitchFamily="34" charset="0"/>
                <a:sym typeface="Wingdings" panose="05000000000000000000" pitchFamily="2" charset="2"/>
              </a:rPr>
              <a:t>2pq</a:t>
            </a:r>
            <a:endParaRPr lang="de-DE" dirty="0">
              <a:solidFill>
                <a:srgbClr val="005C00"/>
              </a:solidFill>
              <a:latin typeface="Arial" panose="020B0604020202020204" pitchFamily="34" charset="0"/>
              <a:cs typeface="Arial" panose="020B0604020202020204" pitchFamily="34" charset="0"/>
            </a:endParaRPr>
          </a:p>
        </p:txBody>
      </p:sp>
      <p:sp>
        <p:nvSpPr>
          <p:cNvPr id="27" name="TextBox 26"/>
          <p:cNvSpPr txBox="1"/>
          <p:nvPr/>
        </p:nvSpPr>
        <p:spPr>
          <a:xfrm>
            <a:off x="10251654" y="4654588"/>
            <a:ext cx="700726"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2pq</a:t>
            </a:r>
          </a:p>
        </p:txBody>
      </p:sp>
      <p:sp>
        <p:nvSpPr>
          <p:cNvPr id="28" name="TextBox 27"/>
          <p:cNvSpPr txBox="1"/>
          <p:nvPr/>
        </p:nvSpPr>
        <p:spPr>
          <a:xfrm>
            <a:off x="342518" y="4882402"/>
            <a:ext cx="461914"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a:t>
            </a:r>
          </a:p>
        </p:txBody>
      </p:sp>
      <p:sp>
        <p:nvSpPr>
          <p:cNvPr id="29" name="TextBox 28"/>
          <p:cNvSpPr txBox="1"/>
          <p:nvPr/>
        </p:nvSpPr>
        <p:spPr>
          <a:xfrm>
            <a:off x="2512262" y="4976666"/>
            <a:ext cx="843687"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0.105</a:t>
            </a:r>
          </a:p>
        </p:txBody>
      </p:sp>
      <p:sp>
        <p:nvSpPr>
          <p:cNvPr id="30" name="TextBox 29"/>
          <p:cNvSpPr txBox="1"/>
          <p:nvPr/>
        </p:nvSpPr>
        <p:spPr>
          <a:xfrm>
            <a:off x="5110911" y="4971955"/>
            <a:ext cx="705430"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0.21</a:t>
            </a:r>
          </a:p>
        </p:txBody>
      </p:sp>
      <p:sp>
        <p:nvSpPr>
          <p:cNvPr id="31" name="TextBox 30"/>
          <p:cNvSpPr txBox="1"/>
          <p:nvPr/>
        </p:nvSpPr>
        <p:spPr>
          <a:xfrm>
            <a:off x="10253232" y="4882402"/>
            <a:ext cx="700726"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0.42</a:t>
            </a:r>
          </a:p>
        </p:txBody>
      </p:sp>
      <p:sp>
        <p:nvSpPr>
          <p:cNvPr id="32" name="TextBox 31"/>
          <p:cNvSpPr txBox="1"/>
          <p:nvPr/>
        </p:nvSpPr>
        <p:spPr>
          <a:xfrm>
            <a:off x="331510" y="3617621"/>
            <a:ext cx="461914" cy="369332"/>
          </a:xfrm>
          <a:prstGeom prst="rect">
            <a:avLst/>
          </a:prstGeom>
          <a:noFill/>
          <a:ln>
            <a:no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1</a:t>
            </a:r>
          </a:p>
        </p:txBody>
      </p:sp>
      <p:sp>
        <p:nvSpPr>
          <p:cNvPr id="33" name="TextBox 32"/>
          <p:cNvSpPr txBox="1"/>
          <p:nvPr/>
        </p:nvSpPr>
        <p:spPr>
          <a:xfrm>
            <a:off x="2637935" y="3617621"/>
            <a:ext cx="700726" cy="369332"/>
          </a:xfrm>
          <a:prstGeom prst="rect">
            <a:avLst/>
          </a:prstGeom>
          <a:noFill/>
          <a:ln>
            <a:no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0.75</a:t>
            </a:r>
          </a:p>
        </p:txBody>
      </p:sp>
      <p:sp>
        <p:nvSpPr>
          <p:cNvPr id="34" name="TextBox 33"/>
          <p:cNvSpPr txBox="1"/>
          <p:nvPr/>
        </p:nvSpPr>
        <p:spPr>
          <a:xfrm>
            <a:off x="5137611" y="3617621"/>
            <a:ext cx="700726" cy="369332"/>
          </a:xfrm>
          <a:prstGeom prst="rect">
            <a:avLst/>
          </a:prstGeom>
          <a:noFill/>
          <a:ln>
            <a:no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0.50</a:t>
            </a:r>
          </a:p>
        </p:txBody>
      </p:sp>
      <p:sp>
        <p:nvSpPr>
          <p:cNvPr id="35" name="TextBox 34"/>
          <p:cNvSpPr txBox="1"/>
          <p:nvPr/>
        </p:nvSpPr>
        <p:spPr>
          <a:xfrm>
            <a:off x="10246937" y="3617621"/>
            <a:ext cx="700726" cy="369332"/>
          </a:xfrm>
          <a:prstGeom prst="rect">
            <a:avLst/>
          </a:prstGeom>
          <a:noFill/>
          <a:ln>
            <a:no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   0</a:t>
            </a:r>
          </a:p>
        </p:txBody>
      </p:sp>
      <p:sp>
        <p:nvSpPr>
          <p:cNvPr id="37" name="TextBox 36"/>
          <p:cNvSpPr txBox="1"/>
          <p:nvPr/>
        </p:nvSpPr>
        <p:spPr>
          <a:xfrm>
            <a:off x="782382" y="3554240"/>
            <a:ext cx="1421964"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a:solidFill>
                  <a:srgbClr val="FF0000"/>
                </a:solidFill>
                <a:latin typeface="Arial" panose="020B0604020202020204" pitchFamily="34" charset="0"/>
                <a:cs typeface="Arial" panose="020B0604020202020204" pitchFamily="34" charset="0"/>
              </a:rPr>
              <a:t>Inbreeding</a:t>
            </a: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coefficient</a:t>
            </a:r>
            <a:endParaRPr lang="en-US" dirty="0">
              <a:solidFill>
                <a:srgbClr val="FF0000"/>
              </a:solidFill>
            </a:endParaRPr>
          </a:p>
        </p:txBody>
      </p:sp>
      <p:sp>
        <p:nvSpPr>
          <p:cNvPr id="38" name="TextBox 37"/>
          <p:cNvSpPr txBox="1"/>
          <p:nvPr/>
        </p:nvSpPr>
        <p:spPr>
          <a:xfrm>
            <a:off x="782383" y="5477848"/>
            <a:ext cx="1421964"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err="1">
                <a:solidFill>
                  <a:srgbClr val="FF0000"/>
                </a:solidFill>
                <a:latin typeface="Arial" panose="020B0604020202020204" pitchFamily="34" charset="0"/>
                <a:cs typeface="Arial" panose="020B0604020202020204" pitchFamily="34" charset="0"/>
              </a:rPr>
              <a:t>Homozy</a:t>
            </a:r>
            <a:r>
              <a:rPr lang="en-US" dirty="0">
                <a:solidFill>
                  <a:srgbClr val="FF0000"/>
                </a:solidFill>
                <a:latin typeface="Arial" panose="020B0604020202020204" pitchFamily="34" charset="0"/>
                <a:cs typeface="Arial" panose="020B0604020202020204" pitchFamily="34" charset="0"/>
              </a:rPr>
              <a:t>-</a:t>
            </a:r>
            <a:br>
              <a:rPr lang="en-US" dirty="0">
                <a:solidFill>
                  <a:srgbClr val="FF0000"/>
                </a:solidFill>
                <a:latin typeface="Arial" panose="020B0604020202020204" pitchFamily="34" charset="0"/>
                <a:cs typeface="Arial" panose="020B0604020202020204" pitchFamily="34" charset="0"/>
              </a:rPr>
            </a:br>
            <a:r>
              <a:rPr lang="en-US" dirty="0" err="1">
                <a:solidFill>
                  <a:srgbClr val="FF0000"/>
                </a:solidFill>
                <a:latin typeface="Arial" panose="020B0604020202020204" pitchFamily="34" charset="0"/>
                <a:cs typeface="Arial" panose="020B0604020202020204" pitchFamily="34" charset="0"/>
              </a:rPr>
              <a:t>gosity</a:t>
            </a:r>
            <a:r>
              <a:rPr lang="en-US" dirty="0">
                <a:solidFill>
                  <a:srgbClr val="FF0000"/>
                </a:solidFill>
                <a:latin typeface="Arial" panose="020B0604020202020204" pitchFamily="34" charset="0"/>
                <a:cs typeface="Arial" panose="020B0604020202020204" pitchFamily="34" charset="0"/>
              </a:rPr>
              <a:t> (%)</a:t>
            </a:r>
            <a:endParaRPr lang="en-US" dirty="0">
              <a:solidFill>
                <a:srgbClr val="FF0000"/>
              </a:solidFill>
            </a:endParaRPr>
          </a:p>
        </p:txBody>
      </p:sp>
      <p:sp>
        <p:nvSpPr>
          <p:cNvPr id="39" name="TextBox 38"/>
          <p:cNvSpPr txBox="1"/>
          <p:nvPr/>
        </p:nvSpPr>
        <p:spPr>
          <a:xfrm>
            <a:off x="8635660" y="4553496"/>
            <a:ext cx="1488733"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a:solidFill>
                  <a:srgbClr val="005C00"/>
                </a:solidFill>
                <a:latin typeface="Arial" panose="020B0604020202020204" pitchFamily="34" charset="0"/>
                <a:cs typeface="Arial" panose="020B0604020202020204" pitchFamily="34" charset="0"/>
              </a:rPr>
              <a:t>Hetero-</a:t>
            </a:r>
            <a:br>
              <a:rPr lang="en-US" dirty="0">
                <a:solidFill>
                  <a:srgbClr val="005C00"/>
                </a:solidFill>
                <a:latin typeface="Arial" panose="020B0604020202020204" pitchFamily="34" charset="0"/>
                <a:cs typeface="Arial" panose="020B0604020202020204" pitchFamily="34" charset="0"/>
              </a:rPr>
            </a:br>
            <a:r>
              <a:rPr lang="en-US" dirty="0" err="1">
                <a:solidFill>
                  <a:srgbClr val="005C00"/>
                </a:solidFill>
                <a:latin typeface="Arial" panose="020B0604020202020204" pitchFamily="34" charset="0"/>
                <a:cs typeface="Arial" panose="020B0604020202020204" pitchFamily="34" charset="0"/>
              </a:rPr>
              <a:t>zygosity</a:t>
            </a:r>
            <a:r>
              <a:rPr lang="en-US" dirty="0">
                <a:solidFill>
                  <a:srgbClr val="005C00"/>
                </a:solidFill>
                <a:latin typeface="Arial" panose="020B0604020202020204" pitchFamily="34" charset="0"/>
                <a:cs typeface="Arial" panose="020B0604020202020204" pitchFamily="34" charset="0"/>
              </a:rPr>
              <a:t> (%)</a:t>
            </a:r>
            <a:endParaRPr lang="en-US" dirty="0">
              <a:solidFill>
                <a:srgbClr val="005C00"/>
              </a:solidFill>
            </a:endParaRPr>
          </a:p>
        </p:txBody>
      </p:sp>
      <p:sp>
        <p:nvSpPr>
          <p:cNvPr id="44" name="TextBox 43"/>
          <p:cNvSpPr txBox="1"/>
          <p:nvPr/>
        </p:nvSpPr>
        <p:spPr>
          <a:xfrm>
            <a:off x="348805" y="5477848"/>
            <a:ext cx="461914" cy="369332"/>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1</a:t>
            </a:r>
          </a:p>
        </p:txBody>
      </p:sp>
      <p:sp>
        <p:nvSpPr>
          <p:cNvPr id="45" name="TextBox 44"/>
          <p:cNvSpPr txBox="1"/>
          <p:nvPr/>
        </p:nvSpPr>
        <p:spPr>
          <a:xfrm>
            <a:off x="2506162" y="5605013"/>
            <a:ext cx="843687" cy="369332"/>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0.895</a:t>
            </a:r>
          </a:p>
        </p:txBody>
      </p:sp>
      <p:sp>
        <p:nvSpPr>
          <p:cNvPr id="46" name="TextBox 45"/>
          <p:cNvSpPr txBox="1"/>
          <p:nvPr/>
        </p:nvSpPr>
        <p:spPr>
          <a:xfrm>
            <a:off x="5121084" y="5567401"/>
            <a:ext cx="705430" cy="369332"/>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0.79</a:t>
            </a:r>
          </a:p>
        </p:txBody>
      </p:sp>
      <p:sp>
        <p:nvSpPr>
          <p:cNvPr id="47" name="TextBox 46"/>
          <p:cNvSpPr txBox="1"/>
          <p:nvPr/>
        </p:nvSpPr>
        <p:spPr>
          <a:xfrm>
            <a:off x="10259519" y="5477848"/>
            <a:ext cx="793714" cy="646331"/>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p²+q²</a:t>
            </a:r>
          </a:p>
          <a:p>
            <a:r>
              <a:rPr lang="de-DE" dirty="0">
                <a:solidFill>
                  <a:srgbClr val="FF0000"/>
                </a:solidFill>
                <a:latin typeface="Arial" panose="020B0604020202020204" pitchFamily="34" charset="0"/>
                <a:cs typeface="Arial" panose="020B0604020202020204" pitchFamily="34" charset="0"/>
              </a:rPr>
              <a:t>0.58</a:t>
            </a:r>
          </a:p>
        </p:txBody>
      </p:sp>
      <p:cxnSp>
        <p:nvCxnSpPr>
          <p:cNvPr id="49" name="Straight Arrow Connector 48"/>
          <p:cNvCxnSpPr/>
          <p:nvPr/>
        </p:nvCxnSpPr>
        <p:spPr>
          <a:xfrm>
            <a:off x="381791" y="3526495"/>
            <a:ext cx="0" cy="1814792"/>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ight Triangle 39"/>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23</a:t>
            </a:fld>
            <a:endParaRPr lang="en-GB" sz="2400" dirty="0">
              <a:latin typeface="Arial" panose="020B0604020202020204" pitchFamily="34" charset="0"/>
              <a:cs typeface="Arial" panose="020B0604020202020204" pitchFamily="34" charset="0"/>
            </a:endParaRPr>
          </a:p>
        </p:txBody>
      </p:sp>
      <p:sp>
        <p:nvSpPr>
          <p:cNvPr id="41" name="TextBox 40"/>
          <p:cNvSpPr txBox="1"/>
          <p:nvPr/>
        </p:nvSpPr>
        <p:spPr>
          <a:xfrm>
            <a:off x="342518" y="1084489"/>
            <a:ext cx="2456100"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sz="2400" dirty="0">
                <a:latin typeface="Arial" panose="020B0604020202020204" pitchFamily="34" charset="0"/>
                <a:cs typeface="Arial" panose="020B0604020202020204" pitchFamily="34" charset="0"/>
              </a:rPr>
              <a:t>Scenario: p=0.3</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40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80">
                                          <p:stCondLst>
                                            <p:cond delay="0"/>
                                          </p:stCondLst>
                                        </p:cTn>
                                        <p:tgtEl>
                                          <p:spTgt spid="41"/>
                                        </p:tgtEl>
                                      </p:cBhvr>
                                    </p:animEffect>
                                    <p:anim calcmode="lin" valueType="num">
                                      <p:cBhvr>
                                        <p:cTn id="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 dur="26">
                                          <p:stCondLst>
                                            <p:cond delay="650"/>
                                          </p:stCondLst>
                                        </p:cTn>
                                        <p:tgtEl>
                                          <p:spTgt spid="41"/>
                                        </p:tgtEl>
                                      </p:cBhvr>
                                      <p:to x="100000" y="60000"/>
                                    </p:animScale>
                                    <p:animScale>
                                      <p:cBhvr>
                                        <p:cTn id="14" dur="166" decel="50000">
                                          <p:stCondLst>
                                            <p:cond delay="676"/>
                                          </p:stCondLst>
                                        </p:cTn>
                                        <p:tgtEl>
                                          <p:spTgt spid="41"/>
                                        </p:tgtEl>
                                      </p:cBhvr>
                                      <p:to x="100000" y="100000"/>
                                    </p:animScale>
                                    <p:animScale>
                                      <p:cBhvr>
                                        <p:cTn id="15" dur="26">
                                          <p:stCondLst>
                                            <p:cond delay="1312"/>
                                          </p:stCondLst>
                                        </p:cTn>
                                        <p:tgtEl>
                                          <p:spTgt spid="41"/>
                                        </p:tgtEl>
                                      </p:cBhvr>
                                      <p:to x="100000" y="80000"/>
                                    </p:animScale>
                                    <p:animScale>
                                      <p:cBhvr>
                                        <p:cTn id="16" dur="166" decel="50000">
                                          <p:stCondLst>
                                            <p:cond delay="1338"/>
                                          </p:stCondLst>
                                        </p:cTn>
                                        <p:tgtEl>
                                          <p:spTgt spid="41"/>
                                        </p:tgtEl>
                                      </p:cBhvr>
                                      <p:to x="100000" y="100000"/>
                                    </p:animScale>
                                    <p:animScale>
                                      <p:cBhvr>
                                        <p:cTn id="17" dur="26">
                                          <p:stCondLst>
                                            <p:cond delay="1642"/>
                                          </p:stCondLst>
                                        </p:cTn>
                                        <p:tgtEl>
                                          <p:spTgt spid="41"/>
                                        </p:tgtEl>
                                      </p:cBhvr>
                                      <p:to x="100000" y="90000"/>
                                    </p:animScale>
                                    <p:animScale>
                                      <p:cBhvr>
                                        <p:cTn id="18" dur="166" decel="50000">
                                          <p:stCondLst>
                                            <p:cond delay="1668"/>
                                          </p:stCondLst>
                                        </p:cTn>
                                        <p:tgtEl>
                                          <p:spTgt spid="41"/>
                                        </p:tgtEl>
                                      </p:cBhvr>
                                      <p:to x="100000" y="100000"/>
                                    </p:animScale>
                                    <p:animScale>
                                      <p:cBhvr>
                                        <p:cTn id="19" dur="26">
                                          <p:stCondLst>
                                            <p:cond delay="1808"/>
                                          </p:stCondLst>
                                        </p:cTn>
                                        <p:tgtEl>
                                          <p:spTgt spid="41"/>
                                        </p:tgtEl>
                                      </p:cBhvr>
                                      <p:to x="100000" y="95000"/>
                                    </p:animScale>
                                    <p:animScale>
                                      <p:cBhvr>
                                        <p:cTn id="20" dur="166" decel="50000">
                                          <p:stCondLst>
                                            <p:cond delay="1834"/>
                                          </p:stCondLst>
                                        </p:cTn>
                                        <p:tgtEl>
                                          <p:spTgt spid="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80128" y="4498159"/>
            <a:ext cx="12007096" cy="23083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a:solidFill>
                  <a:srgbClr val="005C00"/>
                </a:solidFill>
                <a:latin typeface="Arial" panose="020B0604020202020204" pitchFamily="34" charset="0"/>
                <a:cs typeface="Arial" panose="020B0604020202020204" pitchFamily="34" charset="0"/>
              </a:rPr>
              <a:t>Percent heterozygosity </a:t>
            </a:r>
            <a:r>
              <a:rPr lang="en-US" dirty="0">
                <a:latin typeface="Arial" panose="020B0604020202020204" pitchFamily="34" charset="0"/>
                <a:cs typeface="Arial" panose="020B0604020202020204" pitchFamily="34" charset="0"/>
              </a:rPr>
              <a:t>can not reach 100% in a population. Not for a single locus (unless the entire population was created by controlled crossing between different-and-homozygous parents), and not for all genes simultaneously (probably really impossible. </a:t>
            </a:r>
            <a:r>
              <a:rPr lang="en-US" dirty="0">
                <a:solidFill>
                  <a:schemeClr val="tx1">
                    <a:lumMod val="50000"/>
                    <a:lumOff val="50000"/>
                  </a:schemeClr>
                </a:solidFill>
                <a:latin typeface="Arial" panose="020B0604020202020204" pitchFamily="34" charset="0"/>
                <a:cs typeface="Arial" panose="020B0604020202020204" pitchFamily="34" charset="0"/>
              </a:rPr>
              <a:t>You know why, don’t  you</a:t>
            </a:r>
            <a:r>
              <a:rPr lang="en-US" dirty="0">
                <a:latin typeface="Arial" panose="020B0604020202020204" pitchFamily="34" charset="0"/>
                <a:cs typeface="Arial" panose="020B0604020202020204" pitchFamily="34" charset="0"/>
              </a:rPr>
              <a:t>). Therefore … a ‘substitute’ parameter. </a:t>
            </a:r>
            <a:r>
              <a:rPr lang="en-US" dirty="0" err="1">
                <a:solidFill>
                  <a:srgbClr val="0000FF"/>
                </a:solidFill>
                <a:latin typeface="Arial" panose="020B0604020202020204" pitchFamily="34" charset="0"/>
                <a:cs typeface="Arial" panose="020B0604020202020204" pitchFamily="34" charset="0"/>
              </a:rPr>
              <a:t>Panmictic</a:t>
            </a:r>
            <a:r>
              <a:rPr lang="en-US" dirty="0">
                <a:solidFill>
                  <a:srgbClr val="0000FF"/>
                </a:solidFill>
                <a:latin typeface="Arial" panose="020B0604020202020204" pitchFamily="34" charset="0"/>
                <a:cs typeface="Arial" panose="020B0604020202020204" pitchFamily="34" charset="0"/>
              </a:rPr>
              <a:t> index P</a:t>
            </a:r>
            <a:r>
              <a:rPr lang="en-US" dirty="0">
                <a:latin typeface="Arial" panose="020B0604020202020204" pitchFamily="34" charset="0"/>
                <a:cs typeface="Arial" panose="020B0604020202020204" pitchFamily="34" charset="0"/>
              </a:rPr>
              <a:t> substitutes for heterozygosity. Inbreeding coefficient F substitutes for homozygosity. </a:t>
            </a:r>
            <a:r>
              <a:rPr lang="en-US" dirty="0" err="1">
                <a:latin typeface="Arial" panose="020B0604020202020204" pitchFamily="34" charset="0"/>
                <a:cs typeface="Arial" panose="020B0604020202020204" pitchFamily="34" charset="0"/>
              </a:rPr>
              <a:t>Panmictic</a:t>
            </a:r>
            <a:r>
              <a:rPr lang="en-US" dirty="0">
                <a:latin typeface="Arial" panose="020B0604020202020204" pitchFamily="34" charset="0"/>
                <a:cs typeface="Arial" panose="020B0604020202020204" pitchFamily="34" charset="0"/>
              </a:rPr>
              <a:t> index P=1 means zero inbreeding (P=1-F), hence, P=1 if H=2pq. Inbreeding coefficient F=1 means: Max. inbreeding. Homozygosity is 100%. Yes, at the inbred-end of scale, the two perspectives collapse: 100% homozygosity is biologically possible, and there, inbreeding coefficient F=1. H=1 (100% heterozygosity) is a </a:t>
            </a:r>
            <a:r>
              <a:rPr lang="en-US" i="1" dirty="0">
                <a:latin typeface="Arial" panose="020B0604020202020204" pitchFamily="34" charset="0"/>
                <a:cs typeface="Arial" panose="020B0604020202020204" pitchFamily="34" charset="0"/>
              </a:rPr>
              <a:t>Fata Morgana</a:t>
            </a:r>
            <a:r>
              <a:rPr lang="en-US" dirty="0">
                <a:latin typeface="Arial" panose="020B0604020202020204" pitchFamily="34" charset="0"/>
                <a:cs typeface="Arial" panose="020B0604020202020204" pitchFamily="34" charset="0"/>
              </a:rPr>
              <a:t>, hence P=1 is at H=2pq</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instead of at H=1 (instead of at H=100%; because; again, H=100% does not occur. </a:t>
            </a:r>
            <a:r>
              <a:rPr lang="en-US" dirty="0">
                <a:solidFill>
                  <a:schemeClr val="bg1">
                    <a:lumMod val="75000"/>
                  </a:schemeClr>
                </a:solidFill>
                <a:latin typeface="Arial" panose="020B0604020202020204" pitchFamily="34" charset="0"/>
                <a:cs typeface="Arial" panose="020B0604020202020204" pitchFamily="34" charset="0"/>
              </a:rPr>
              <a:t>No, it doesn’t</a:t>
            </a:r>
            <a:r>
              <a:rPr lang="en-US" dirty="0">
                <a:latin typeface="Arial" panose="020B0604020202020204" pitchFamily="34" charset="0"/>
                <a:cs typeface="Arial" panose="020B0604020202020204" pitchFamily="34" charset="0"/>
              </a:rPr>
              <a:t>).    ☺</a:t>
            </a:r>
          </a:p>
        </p:txBody>
      </p:sp>
      <p:cxnSp>
        <p:nvCxnSpPr>
          <p:cNvPr id="53" name="Straight Arrow Connector 52"/>
          <p:cNvCxnSpPr/>
          <p:nvPr/>
        </p:nvCxnSpPr>
        <p:spPr>
          <a:xfrm>
            <a:off x="10649145" y="1863363"/>
            <a:ext cx="0" cy="1814792"/>
          </a:xfrm>
          <a:prstGeom prst="straightConnector1">
            <a:avLst/>
          </a:prstGeom>
          <a:ln w="12700">
            <a:solidFill>
              <a:schemeClr val="tx1">
                <a:lumMod val="50000"/>
                <a:lumOff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635660" y="1047644"/>
            <a:ext cx="1488733"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err="1">
                <a:solidFill>
                  <a:srgbClr val="0000FF"/>
                </a:solidFill>
                <a:latin typeface="Arial" panose="020B0604020202020204" pitchFamily="34" charset="0"/>
                <a:cs typeface="Arial" panose="020B0604020202020204" pitchFamily="34" charset="0"/>
              </a:rPr>
              <a:t>Panmictic</a:t>
            </a:r>
            <a:br>
              <a:rPr lang="en-US" dirty="0">
                <a:solidFill>
                  <a:srgbClr val="0000FF"/>
                </a:solidFill>
                <a:latin typeface="Arial" panose="020B0604020202020204" pitchFamily="34" charset="0"/>
                <a:cs typeface="Arial" panose="020B0604020202020204" pitchFamily="34" charset="0"/>
              </a:rPr>
            </a:br>
            <a:r>
              <a:rPr lang="en-US" dirty="0">
                <a:solidFill>
                  <a:srgbClr val="0000FF"/>
                </a:solidFill>
                <a:latin typeface="Arial" panose="020B0604020202020204" pitchFamily="34" charset="0"/>
                <a:cs typeface="Arial" panose="020B0604020202020204" pitchFamily="34" charset="0"/>
              </a:rPr>
              <a:t> index</a:t>
            </a:r>
            <a:endParaRPr lang="en-US" dirty="0">
              <a:solidFill>
                <a:srgbClr val="0000FF"/>
              </a:solidFill>
            </a:endParaRPr>
          </a:p>
        </p:txBody>
      </p:sp>
      <p:sp>
        <p:nvSpPr>
          <p:cNvPr id="7" name="TextBox 6"/>
          <p:cNvSpPr txBox="1"/>
          <p:nvPr/>
        </p:nvSpPr>
        <p:spPr>
          <a:xfrm>
            <a:off x="329938" y="1192500"/>
            <a:ext cx="461914" cy="369332"/>
          </a:xfrm>
          <a:prstGeom prst="rect">
            <a:avLst/>
          </a:prstGeom>
          <a:noFill/>
          <a:ln>
            <a:noFill/>
          </a:ln>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a:t>
            </a:r>
          </a:p>
        </p:txBody>
      </p:sp>
      <p:grpSp>
        <p:nvGrpSpPr>
          <p:cNvPr id="16" name="Group 15"/>
          <p:cNvGrpSpPr/>
          <p:nvPr/>
        </p:nvGrpSpPr>
        <p:grpSpPr>
          <a:xfrm>
            <a:off x="438347" y="1635558"/>
            <a:ext cx="10157381" cy="254525"/>
            <a:chOff x="438347" y="3219252"/>
            <a:chExt cx="10157381" cy="254525"/>
          </a:xfrm>
        </p:grpSpPr>
        <p:cxnSp>
          <p:nvCxnSpPr>
            <p:cNvPr id="6" name="Straight Arrow Connector 5"/>
            <p:cNvCxnSpPr/>
            <p:nvPr/>
          </p:nvCxnSpPr>
          <p:spPr>
            <a:xfrm>
              <a:off x="438347" y="3370084"/>
              <a:ext cx="10157381" cy="23565"/>
            </a:xfrm>
            <a:prstGeom prst="straightConnector1">
              <a:avLst/>
            </a:prstGeom>
            <a:ln w="76200">
              <a:solidFill>
                <a:srgbClr val="5F5F5F"/>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74160" y="3219253"/>
              <a:ext cx="0" cy="254524"/>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86402" y="3219252"/>
              <a:ext cx="0" cy="254524"/>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636363" y="1192500"/>
            <a:ext cx="700726" cy="369332"/>
          </a:xfrm>
          <a:prstGeom prst="rect">
            <a:avLst/>
          </a:prstGeom>
          <a:noFill/>
          <a:ln>
            <a:noFill/>
          </a:ln>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0.25</a:t>
            </a:r>
          </a:p>
        </p:txBody>
      </p:sp>
      <p:sp>
        <p:nvSpPr>
          <p:cNvPr id="18" name="TextBox 17"/>
          <p:cNvSpPr txBox="1"/>
          <p:nvPr/>
        </p:nvSpPr>
        <p:spPr>
          <a:xfrm>
            <a:off x="5136039" y="1192500"/>
            <a:ext cx="700726" cy="369332"/>
          </a:xfrm>
          <a:prstGeom prst="rect">
            <a:avLst/>
          </a:prstGeom>
          <a:noFill/>
          <a:ln>
            <a:noFill/>
          </a:ln>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0.50</a:t>
            </a:r>
          </a:p>
        </p:txBody>
      </p:sp>
      <p:sp>
        <p:nvSpPr>
          <p:cNvPr id="19" name="TextBox 18"/>
          <p:cNvSpPr txBox="1"/>
          <p:nvPr/>
        </p:nvSpPr>
        <p:spPr>
          <a:xfrm>
            <a:off x="10245365" y="1192500"/>
            <a:ext cx="700726" cy="369332"/>
          </a:xfrm>
          <a:prstGeom prst="rect">
            <a:avLst/>
          </a:prstGeom>
          <a:noFill/>
          <a:ln>
            <a:noFill/>
          </a:ln>
        </p:spPr>
        <p:txBody>
          <a:bodyPr wrap="square" rtlCol="0">
            <a:spAutoFit/>
          </a:bodyPr>
          <a:lstStyle/>
          <a:p>
            <a:r>
              <a:rPr lang="de-DE" dirty="0">
                <a:solidFill>
                  <a:srgbClr val="0000FF"/>
                </a:solidFill>
                <a:latin typeface="Arial" panose="020B0604020202020204" pitchFamily="34" charset="0"/>
                <a:cs typeface="Arial" panose="020B0604020202020204" pitchFamily="34" charset="0"/>
              </a:rPr>
              <a:t>1.0</a:t>
            </a:r>
          </a:p>
        </p:txBody>
      </p:sp>
      <p:grpSp>
        <p:nvGrpSpPr>
          <p:cNvPr id="21" name="Group 20"/>
          <p:cNvGrpSpPr/>
          <p:nvPr/>
        </p:nvGrpSpPr>
        <p:grpSpPr>
          <a:xfrm>
            <a:off x="444636" y="3612039"/>
            <a:ext cx="10157381" cy="254525"/>
            <a:chOff x="438347" y="3219252"/>
            <a:chExt cx="10157381" cy="254525"/>
          </a:xfrm>
        </p:grpSpPr>
        <p:cxnSp>
          <p:nvCxnSpPr>
            <p:cNvPr id="22" name="Straight Arrow Connector 21"/>
            <p:cNvCxnSpPr/>
            <p:nvPr/>
          </p:nvCxnSpPr>
          <p:spPr>
            <a:xfrm>
              <a:off x="438347" y="3370084"/>
              <a:ext cx="10157381" cy="23565"/>
            </a:xfrm>
            <a:prstGeom prst="straightConnector1">
              <a:avLst/>
            </a:prstGeom>
            <a:ln w="76200">
              <a:solidFill>
                <a:schemeClr val="tx1"/>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74160" y="3219253"/>
              <a:ext cx="0" cy="254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2" y="3219252"/>
              <a:ext cx="0" cy="254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64567" y="3088864"/>
            <a:ext cx="1222338"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0.25</a:t>
            </a:r>
            <a:r>
              <a:rPr lang="de-DE" dirty="0">
                <a:solidFill>
                  <a:srgbClr val="005C00"/>
                </a:solidFill>
                <a:latin typeface="Arial" panose="020B0604020202020204" pitchFamily="34" charset="0"/>
                <a:cs typeface="Arial" panose="020B0604020202020204" pitchFamily="34" charset="0"/>
                <a:sym typeface="Wingdings" panose="05000000000000000000" pitchFamily="2" charset="2"/>
              </a:rPr>
              <a:t>2pq</a:t>
            </a:r>
            <a:endParaRPr lang="de-DE" dirty="0">
              <a:solidFill>
                <a:srgbClr val="005C00"/>
              </a:solidFill>
              <a:latin typeface="Arial" panose="020B0604020202020204" pitchFamily="34" charset="0"/>
              <a:cs typeface="Arial" panose="020B0604020202020204" pitchFamily="34" charset="0"/>
            </a:endParaRPr>
          </a:p>
        </p:txBody>
      </p:sp>
      <p:sp>
        <p:nvSpPr>
          <p:cNvPr id="26" name="TextBox 25"/>
          <p:cNvSpPr txBox="1"/>
          <p:nvPr/>
        </p:nvSpPr>
        <p:spPr>
          <a:xfrm>
            <a:off x="4788826" y="3084153"/>
            <a:ext cx="1414014"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0.50</a:t>
            </a:r>
            <a:r>
              <a:rPr lang="de-DE" dirty="0">
                <a:solidFill>
                  <a:srgbClr val="005C00"/>
                </a:solidFill>
                <a:latin typeface="Arial" panose="020B0604020202020204" pitchFamily="34" charset="0"/>
                <a:cs typeface="Arial" panose="020B0604020202020204" pitchFamily="34" charset="0"/>
                <a:sym typeface="Wingdings" panose="05000000000000000000" pitchFamily="2" charset="2"/>
              </a:rPr>
              <a:t>2pq</a:t>
            </a:r>
            <a:endParaRPr lang="de-DE" dirty="0">
              <a:solidFill>
                <a:srgbClr val="005C00"/>
              </a:solidFill>
              <a:latin typeface="Arial" panose="020B0604020202020204" pitchFamily="34" charset="0"/>
              <a:cs typeface="Arial" panose="020B0604020202020204" pitchFamily="34" charset="0"/>
            </a:endParaRPr>
          </a:p>
        </p:txBody>
      </p:sp>
      <p:sp>
        <p:nvSpPr>
          <p:cNvPr id="27" name="TextBox 26"/>
          <p:cNvSpPr txBox="1"/>
          <p:nvPr/>
        </p:nvSpPr>
        <p:spPr>
          <a:xfrm>
            <a:off x="10251654" y="2994600"/>
            <a:ext cx="700726"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2pq</a:t>
            </a:r>
          </a:p>
        </p:txBody>
      </p:sp>
      <p:sp>
        <p:nvSpPr>
          <p:cNvPr id="28" name="TextBox 27"/>
          <p:cNvSpPr txBox="1"/>
          <p:nvPr/>
        </p:nvSpPr>
        <p:spPr>
          <a:xfrm>
            <a:off x="342518" y="3222414"/>
            <a:ext cx="461914"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a:t>
            </a:r>
          </a:p>
        </p:txBody>
      </p:sp>
      <p:sp>
        <p:nvSpPr>
          <p:cNvPr id="29" name="TextBox 28"/>
          <p:cNvSpPr txBox="1"/>
          <p:nvPr/>
        </p:nvSpPr>
        <p:spPr>
          <a:xfrm>
            <a:off x="2512262" y="3316678"/>
            <a:ext cx="843687"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0.105</a:t>
            </a:r>
          </a:p>
        </p:txBody>
      </p:sp>
      <p:sp>
        <p:nvSpPr>
          <p:cNvPr id="30" name="TextBox 29"/>
          <p:cNvSpPr txBox="1"/>
          <p:nvPr/>
        </p:nvSpPr>
        <p:spPr>
          <a:xfrm>
            <a:off x="5110911" y="3311967"/>
            <a:ext cx="705430"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0.21</a:t>
            </a:r>
          </a:p>
        </p:txBody>
      </p:sp>
      <p:sp>
        <p:nvSpPr>
          <p:cNvPr id="31" name="TextBox 30"/>
          <p:cNvSpPr txBox="1"/>
          <p:nvPr/>
        </p:nvSpPr>
        <p:spPr>
          <a:xfrm>
            <a:off x="10253232" y="3222414"/>
            <a:ext cx="700726"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0.42</a:t>
            </a:r>
          </a:p>
        </p:txBody>
      </p:sp>
      <p:sp>
        <p:nvSpPr>
          <p:cNvPr id="32" name="TextBox 31"/>
          <p:cNvSpPr txBox="1"/>
          <p:nvPr/>
        </p:nvSpPr>
        <p:spPr>
          <a:xfrm>
            <a:off x="331510" y="1957633"/>
            <a:ext cx="461914" cy="369332"/>
          </a:xfrm>
          <a:prstGeom prst="rect">
            <a:avLst/>
          </a:prstGeom>
          <a:noFill/>
          <a:ln>
            <a:no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1</a:t>
            </a:r>
          </a:p>
        </p:txBody>
      </p:sp>
      <p:sp>
        <p:nvSpPr>
          <p:cNvPr id="33" name="TextBox 32"/>
          <p:cNvSpPr txBox="1"/>
          <p:nvPr/>
        </p:nvSpPr>
        <p:spPr>
          <a:xfrm>
            <a:off x="2637935" y="1957633"/>
            <a:ext cx="700726" cy="369332"/>
          </a:xfrm>
          <a:prstGeom prst="rect">
            <a:avLst/>
          </a:prstGeom>
          <a:noFill/>
          <a:ln>
            <a:no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0.75</a:t>
            </a:r>
          </a:p>
        </p:txBody>
      </p:sp>
      <p:sp>
        <p:nvSpPr>
          <p:cNvPr id="34" name="TextBox 33"/>
          <p:cNvSpPr txBox="1"/>
          <p:nvPr/>
        </p:nvSpPr>
        <p:spPr>
          <a:xfrm>
            <a:off x="5137611" y="1957633"/>
            <a:ext cx="700726" cy="369332"/>
          </a:xfrm>
          <a:prstGeom prst="rect">
            <a:avLst/>
          </a:prstGeom>
          <a:noFill/>
          <a:ln>
            <a:no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0.50</a:t>
            </a:r>
          </a:p>
        </p:txBody>
      </p:sp>
      <p:sp>
        <p:nvSpPr>
          <p:cNvPr id="35" name="TextBox 34"/>
          <p:cNvSpPr txBox="1"/>
          <p:nvPr/>
        </p:nvSpPr>
        <p:spPr>
          <a:xfrm>
            <a:off x="10246937" y="1957633"/>
            <a:ext cx="700726" cy="369332"/>
          </a:xfrm>
          <a:prstGeom prst="rect">
            <a:avLst/>
          </a:prstGeom>
          <a:noFill/>
          <a:ln>
            <a:no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   0</a:t>
            </a:r>
          </a:p>
        </p:txBody>
      </p:sp>
      <p:sp>
        <p:nvSpPr>
          <p:cNvPr id="37" name="TextBox 36"/>
          <p:cNvSpPr txBox="1"/>
          <p:nvPr/>
        </p:nvSpPr>
        <p:spPr>
          <a:xfrm>
            <a:off x="814976" y="1894252"/>
            <a:ext cx="1507168"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a:solidFill>
                  <a:srgbClr val="FF0000"/>
                </a:solidFill>
                <a:latin typeface="Arial" panose="020B0604020202020204" pitchFamily="34" charset="0"/>
                <a:cs typeface="Arial" panose="020B0604020202020204" pitchFamily="34" charset="0"/>
              </a:rPr>
              <a:t>Inbreeding</a:t>
            </a: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coefficient</a:t>
            </a:r>
            <a:endParaRPr lang="en-US" dirty="0">
              <a:solidFill>
                <a:srgbClr val="FF0000"/>
              </a:solidFill>
            </a:endParaRPr>
          </a:p>
        </p:txBody>
      </p:sp>
      <p:sp>
        <p:nvSpPr>
          <p:cNvPr id="38" name="TextBox 37"/>
          <p:cNvSpPr txBox="1"/>
          <p:nvPr/>
        </p:nvSpPr>
        <p:spPr>
          <a:xfrm>
            <a:off x="814978" y="3817860"/>
            <a:ext cx="1507166"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err="1">
                <a:solidFill>
                  <a:srgbClr val="FF0000"/>
                </a:solidFill>
                <a:latin typeface="Arial" panose="020B0604020202020204" pitchFamily="34" charset="0"/>
                <a:cs typeface="Arial" panose="020B0604020202020204" pitchFamily="34" charset="0"/>
              </a:rPr>
              <a:t>Homozy</a:t>
            </a:r>
            <a:r>
              <a:rPr lang="en-US" dirty="0">
                <a:solidFill>
                  <a:srgbClr val="FF0000"/>
                </a:solidFill>
                <a:latin typeface="Arial" panose="020B0604020202020204" pitchFamily="34" charset="0"/>
                <a:cs typeface="Arial" panose="020B0604020202020204" pitchFamily="34" charset="0"/>
              </a:rPr>
              <a:t>-</a:t>
            </a:r>
            <a:br>
              <a:rPr lang="en-US" dirty="0">
                <a:solidFill>
                  <a:srgbClr val="FF0000"/>
                </a:solidFill>
                <a:latin typeface="Arial" panose="020B0604020202020204" pitchFamily="34" charset="0"/>
                <a:cs typeface="Arial" panose="020B0604020202020204" pitchFamily="34" charset="0"/>
              </a:rPr>
            </a:br>
            <a:r>
              <a:rPr lang="en-US" dirty="0" err="1">
                <a:solidFill>
                  <a:srgbClr val="FF0000"/>
                </a:solidFill>
                <a:latin typeface="Arial" panose="020B0604020202020204" pitchFamily="34" charset="0"/>
                <a:cs typeface="Arial" panose="020B0604020202020204" pitchFamily="34" charset="0"/>
              </a:rPr>
              <a:t>gosity</a:t>
            </a:r>
            <a:r>
              <a:rPr lang="en-US" dirty="0">
                <a:solidFill>
                  <a:srgbClr val="FF0000"/>
                </a:solidFill>
                <a:latin typeface="Arial" panose="020B0604020202020204" pitchFamily="34" charset="0"/>
                <a:cs typeface="Arial" panose="020B0604020202020204" pitchFamily="34" charset="0"/>
              </a:rPr>
              <a:t> (%)</a:t>
            </a:r>
            <a:endParaRPr lang="en-US" dirty="0">
              <a:solidFill>
                <a:srgbClr val="FF0000"/>
              </a:solidFill>
            </a:endParaRPr>
          </a:p>
        </p:txBody>
      </p:sp>
      <p:sp>
        <p:nvSpPr>
          <p:cNvPr id="39" name="TextBox 38"/>
          <p:cNvSpPr txBox="1"/>
          <p:nvPr/>
        </p:nvSpPr>
        <p:spPr>
          <a:xfrm>
            <a:off x="8635660" y="2893508"/>
            <a:ext cx="1557865"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a:solidFill>
                  <a:srgbClr val="005C00"/>
                </a:solidFill>
                <a:latin typeface="Arial" panose="020B0604020202020204" pitchFamily="34" charset="0"/>
                <a:cs typeface="Arial" panose="020B0604020202020204" pitchFamily="34" charset="0"/>
              </a:rPr>
              <a:t>Hetero-</a:t>
            </a:r>
            <a:br>
              <a:rPr lang="en-US" dirty="0">
                <a:solidFill>
                  <a:srgbClr val="005C00"/>
                </a:solidFill>
                <a:latin typeface="Arial" panose="020B0604020202020204" pitchFamily="34" charset="0"/>
                <a:cs typeface="Arial" panose="020B0604020202020204" pitchFamily="34" charset="0"/>
              </a:rPr>
            </a:br>
            <a:r>
              <a:rPr lang="en-US" dirty="0" err="1">
                <a:solidFill>
                  <a:srgbClr val="005C00"/>
                </a:solidFill>
                <a:latin typeface="Arial" panose="020B0604020202020204" pitchFamily="34" charset="0"/>
                <a:cs typeface="Arial" panose="020B0604020202020204" pitchFamily="34" charset="0"/>
              </a:rPr>
              <a:t>zygosity</a:t>
            </a:r>
            <a:r>
              <a:rPr lang="en-US" dirty="0">
                <a:solidFill>
                  <a:srgbClr val="005C00"/>
                </a:solidFill>
                <a:latin typeface="Arial" panose="020B0604020202020204" pitchFamily="34" charset="0"/>
                <a:cs typeface="Arial" panose="020B0604020202020204" pitchFamily="34" charset="0"/>
              </a:rPr>
              <a:t> (%)</a:t>
            </a:r>
            <a:endParaRPr lang="en-US" dirty="0">
              <a:solidFill>
                <a:srgbClr val="005C00"/>
              </a:solidFill>
            </a:endParaRPr>
          </a:p>
        </p:txBody>
      </p:sp>
      <p:sp>
        <p:nvSpPr>
          <p:cNvPr id="44" name="TextBox 43"/>
          <p:cNvSpPr txBox="1"/>
          <p:nvPr/>
        </p:nvSpPr>
        <p:spPr>
          <a:xfrm>
            <a:off x="348805" y="3817860"/>
            <a:ext cx="461914" cy="369332"/>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1</a:t>
            </a:r>
          </a:p>
        </p:txBody>
      </p:sp>
      <p:sp>
        <p:nvSpPr>
          <p:cNvPr id="45" name="TextBox 44"/>
          <p:cNvSpPr txBox="1"/>
          <p:nvPr/>
        </p:nvSpPr>
        <p:spPr>
          <a:xfrm>
            <a:off x="2607014" y="3912124"/>
            <a:ext cx="843687" cy="369332"/>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0.895</a:t>
            </a:r>
          </a:p>
        </p:txBody>
      </p:sp>
      <p:sp>
        <p:nvSpPr>
          <p:cNvPr id="46" name="TextBox 45"/>
          <p:cNvSpPr txBox="1"/>
          <p:nvPr/>
        </p:nvSpPr>
        <p:spPr>
          <a:xfrm>
            <a:off x="5112614" y="3907413"/>
            <a:ext cx="705430" cy="369332"/>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0.79</a:t>
            </a:r>
          </a:p>
        </p:txBody>
      </p:sp>
      <p:sp>
        <p:nvSpPr>
          <p:cNvPr id="47" name="TextBox 46"/>
          <p:cNvSpPr txBox="1"/>
          <p:nvPr/>
        </p:nvSpPr>
        <p:spPr>
          <a:xfrm>
            <a:off x="10259519" y="3817860"/>
            <a:ext cx="700726" cy="369332"/>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0.58</a:t>
            </a:r>
          </a:p>
        </p:txBody>
      </p:sp>
      <p:cxnSp>
        <p:nvCxnSpPr>
          <p:cNvPr id="49" name="Straight Arrow Connector 48"/>
          <p:cNvCxnSpPr/>
          <p:nvPr/>
        </p:nvCxnSpPr>
        <p:spPr>
          <a:xfrm>
            <a:off x="381791" y="1866507"/>
            <a:ext cx="0" cy="1814792"/>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ight Triangle 40"/>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24</a:t>
            </a:fld>
            <a:endParaRPr lang="en-GB" sz="2400" dirty="0">
              <a:latin typeface="Arial" panose="020B0604020202020204" pitchFamily="34" charset="0"/>
              <a:cs typeface="Arial" panose="020B0604020202020204" pitchFamily="34" charset="0"/>
            </a:endParaRPr>
          </a:p>
        </p:txBody>
      </p:sp>
      <p:sp>
        <p:nvSpPr>
          <p:cNvPr id="2" name="TextBox 1"/>
          <p:cNvSpPr txBox="1"/>
          <p:nvPr/>
        </p:nvSpPr>
        <p:spPr>
          <a:xfrm>
            <a:off x="814977" y="3320296"/>
            <a:ext cx="1507167"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dirty="0">
                <a:solidFill>
                  <a:srgbClr val="006600"/>
                </a:solidFill>
                <a:latin typeface="Arial" panose="020B0604020202020204" pitchFamily="34" charset="0"/>
                <a:cs typeface="Arial" panose="020B0604020202020204" pitchFamily="34" charset="0"/>
              </a:rPr>
              <a:t>Case: p=0.3 </a:t>
            </a:r>
            <a:endParaRPr lang="en-GB" dirty="0">
              <a:solidFill>
                <a:srgbClr val="006600"/>
              </a:solidFill>
              <a:latin typeface="Arial" panose="020B0604020202020204" pitchFamily="34" charset="0"/>
              <a:cs typeface="Arial" panose="020B0604020202020204" pitchFamily="34" charset="0"/>
            </a:endParaRPr>
          </a:p>
        </p:txBody>
      </p:sp>
      <p:sp>
        <p:nvSpPr>
          <p:cNvPr id="40" name="Textfeld 4">
            <a:extLst>
              <a:ext uri="{FF2B5EF4-FFF2-40B4-BE49-F238E27FC236}">
                <a16:creationId xmlns:a16="http://schemas.microsoft.com/office/drawing/2014/main" id="{BF3EB71D-9504-4AE7-86BF-19D0B7255D11}"/>
              </a:ext>
            </a:extLst>
          </p:cNvPr>
          <p:cNvSpPr txBox="1">
            <a:spLocks noChangeArrowheads="1"/>
          </p:cNvSpPr>
          <p:nvPr/>
        </p:nvSpPr>
        <p:spPr bwMode="auto">
          <a:xfrm>
            <a:off x="72000" y="0"/>
            <a:ext cx="11995953" cy="83099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de-DE" sz="2400" dirty="0"/>
              <a:t>Although we like to have a scale from 0 to 1 (0% to 100%), heterozygosity can not be 100%. Hence, we employ a ‚substitute-parameter‘ to allow us a 0-1 scale.</a:t>
            </a:r>
          </a:p>
        </p:txBody>
      </p:sp>
    </p:spTree>
    <p:extLst>
      <p:ext uri="{BB962C8B-B14F-4D97-AF65-F5344CB8AC3E}">
        <p14:creationId xmlns:p14="http://schemas.microsoft.com/office/powerpoint/2010/main" val="2663862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80128" y="4498159"/>
            <a:ext cx="12007096" cy="23083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a:latin typeface="Arial" panose="020B0604020202020204" pitchFamily="34" charset="0"/>
                <a:cs typeface="Arial" panose="020B0604020202020204" pitchFamily="34" charset="0"/>
              </a:rPr>
              <a:t>We say ‘P=1’ if heterozygosity reaches 2pq, for instance 42% (</a:t>
            </a:r>
            <a:r>
              <a:rPr lang="en-US" dirty="0">
                <a:solidFill>
                  <a:srgbClr val="006600"/>
                </a:solidFill>
                <a:latin typeface="Arial" panose="020B0604020202020204" pitchFamily="34" charset="0"/>
                <a:cs typeface="Arial" panose="020B0604020202020204" pitchFamily="34" charset="0"/>
              </a:rPr>
              <a:t>if p=0.7; q=0.3</a:t>
            </a:r>
            <a:r>
              <a:rPr lang="en-US" dirty="0">
                <a:latin typeface="Arial" panose="020B0604020202020204" pitchFamily="34" charset="0"/>
                <a:cs typeface="Arial" panose="020B0604020202020204" pitchFamily="34" charset="0"/>
              </a:rPr>
              <a:t>). This implies that the 100-42=58% of homozygous individuals in such non-inbred population are </a:t>
            </a:r>
            <a:r>
              <a:rPr lang="en-US" dirty="0">
                <a:solidFill>
                  <a:srgbClr val="0000FF"/>
                </a:solidFill>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indicative of inbreeding </a:t>
            </a:r>
            <a:r>
              <a:rPr lang="en-US" dirty="0">
                <a:solidFill>
                  <a:srgbClr val="0000FF"/>
                </a:solidFill>
                <a:latin typeface="Arial" panose="020B0604020202020204" pitchFamily="34" charset="0"/>
                <a:cs typeface="Arial" panose="020B0604020202020204" pitchFamily="34" charset="0"/>
              </a:rPr>
              <a:t>although they are </a:t>
            </a:r>
            <a:r>
              <a:rPr lang="en-US" dirty="0" err="1">
                <a:solidFill>
                  <a:srgbClr val="0000FF"/>
                </a:solidFill>
                <a:latin typeface="Arial" panose="020B0604020202020204" pitchFamily="34" charset="0"/>
                <a:cs typeface="Arial" panose="020B0604020202020204" pitchFamily="34" charset="0"/>
              </a:rPr>
              <a:t>homozy-gous</a:t>
            </a:r>
            <a:r>
              <a:rPr lang="en-US" dirty="0">
                <a:latin typeface="Arial" panose="020B0604020202020204" pitchFamily="34" charset="0"/>
                <a:cs typeface="Arial" panose="020B0604020202020204" pitchFamily="34" charset="0"/>
              </a:rPr>
              <a:t>. The reasoning is: Well, they are homozygous such as A1A1 and A2A2. But, such A1A1 (or A2A2) individuals inherited their two ‘same’-alleles from parents which were not related to each other; from parents that did not have common ancestors (</a:t>
            </a:r>
            <a:r>
              <a:rPr lang="en-US" dirty="0">
                <a:solidFill>
                  <a:schemeClr val="tx1">
                    <a:lumMod val="50000"/>
                    <a:lumOff val="50000"/>
                  </a:schemeClr>
                </a:solidFill>
                <a:latin typeface="Arial" panose="020B0604020202020204" pitchFamily="34" charset="0"/>
                <a:cs typeface="Arial" panose="020B0604020202020204" pitchFamily="34" charset="0"/>
              </a:rPr>
              <a:t>in the range of pedigrees that we know</a:t>
            </a:r>
            <a:r>
              <a:rPr lang="en-US" dirty="0">
                <a:latin typeface="Arial" panose="020B0604020202020204" pitchFamily="34" charset="0"/>
                <a:cs typeface="Arial" panose="020B0604020202020204" pitchFamily="34" charset="0"/>
              </a:rPr>
              <a:t>). We now make a difference between two alleles that are ‘same’ yet were not inherited from a common ancestor … and two alleles which are ‘same’ yet the reason of being same is: They are copies from the very same ancestral gene and made their way from this ancestor to our focal genotype with its current homozygosity.</a:t>
            </a:r>
          </a:p>
        </p:txBody>
      </p:sp>
      <p:cxnSp>
        <p:nvCxnSpPr>
          <p:cNvPr id="53" name="Straight Arrow Connector 52"/>
          <p:cNvCxnSpPr/>
          <p:nvPr/>
        </p:nvCxnSpPr>
        <p:spPr>
          <a:xfrm>
            <a:off x="10649145" y="1830372"/>
            <a:ext cx="0" cy="1814792"/>
          </a:xfrm>
          <a:prstGeom prst="straightConnector1">
            <a:avLst/>
          </a:prstGeom>
          <a:ln w="12700">
            <a:solidFill>
              <a:schemeClr val="tx1">
                <a:lumMod val="50000"/>
                <a:lumOff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749647" y="982757"/>
            <a:ext cx="1443877"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err="1">
                <a:solidFill>
                  <a:srgbClr val="005C00"/>
                </a:solidFill>
                <a:latin typeface="Arial" panose="020B0604020202020204" pitchFamily="34" charset="0"/>
                <a:cs typeface="Arial" panose="020B0604020202020204" pitchFamily="34" charset="0"/>
              </a:rPr>
              <a:t>Panmictic</a:t>
            </a:r>
            <a:br>
              <a:rPr lang="en-US" dirty="0">
                <a:solidFill>
                  <a:srgbClr val="005C00"/>
                </a:solidFill>
                <a:latin typeface="Arial" panose="020B0604020202020204" pitchFamily="34" charset="0"/>
                <a:cs typeface="Arial" panose="020B0604020202020204" pitchFamily="34" charset="0"/>
              </a:rPr>
            </a:br>
            <a:r>
              <a:rPr lang="en-US" dirty="0">
                <a:solidFill>
                  <a:srgbClr val="005C00"/>
                </a:solidFill>
                <a:latin typeface="Arial" panose="020B0604020202020204" pitchFamily="34" charset="0"/>
                <a:cs typeface="Arial" panose="020B0604020202020204" pitchFamily="34" charset="0"/>
              </a:rPr>
              <a:t> index</a:t>
            </a:r>
            <a:endParaRPr lang="en-US" dirty="0">
              <a:solidFill>
                <a:srgbClr val="005C00"/>
              </a:solidFill>
            </a:endParaRPr>
          </a:p>
        </p:txBody>
      </p:sp>
      <p:sp>
        <p:nvSpPr>
          <p:cNvPr id="7" name="TextBox 6"/>
          <p:cNvSpPr txBox="1"/>
          <p:nvPr/>
        </p:nvSpPr>
        <p:spPr>
          <a:xfrm>
            <a:off x="329938" y="1159509"/>
            <a:ext cx="461914" cy="369332"/>
          </a:xfrm>
          <a:prstGeom prst="rect">
            <a:avLst/>
          </a:prstGeom>
          <a:noFill/>
          <a:ln>
            <a:noFill/>
          </a:ln>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a:t>
            </a:r>
          </a:p>
        </p:txBody>
      </p:sp>
      <p:grpSp>
        <p:nvGrpSpPr>
          <p:cNvPr id="16" name="Group 15"/>
          <p:cNvGrpSpPr/>
          <p:nvPr/>
        </p:nvGrpSpPr>
        <p:grpSpPr>
          <a:xfrm>
            <a:off x="438347" y="1602567"/>
            <a:ext cx="10157381" cy="254525"/>
            <a:chOff x="438347" y="3219252"/>
            <a:chExt cx="10157381" cy="254525"/>
          </a:xfrm>
        </p:grpSpPr>
        <p:cxnSp>
          <p:nvCxnSpPr>
            <p:cNvPr id="6" name="Straight Arrow Connector 5"/>
            <p:cNvCxnSpPr/>
            <p:nvPr/>
          </p:nvCxnSpPr>
          <p:spPr>
            <a:xfrm>
              <a:off x="438347" y="3370084"/>
              <a:ext cx="10157381" cy="23565"/>
            </a:xfrm>
            <a:prstGeom prst="straightConnector1">
              <a:avLst/>
            </a:prstGeom>
            <a:ln w="76200">
              <a:solidFill>
                <a:srgbClr val="5F5F5F"/>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74160" y="3219253"/>
              <a:ext cx="0" cy="254524"/>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86402" y="3219252"/>
              <a:ext cx="0" cy="254524"/>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636363" y="1159509"/>
            <a:ext cx="700726" cy="369332"/>
          </a:xfrm>
          <a:prstGeom prst="rect">
            <a:avLst/>
          </a:prstGeom>
          <a:noFill/>
          <a:ln>
            <a:noFill/>
          </a:ln>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0.25</a:t>
            </a:r>
          </a:p>
        </p:txBody>
      </p:sp>
      <p:sp>
        <p:nvSpPr>
          <p:cNvPr id="18" name="TextBox 17"/>
          <p:cNvSpPr txBox="1"/>
          <p:nvPr/>
        </p:nvSpPr>
        <p:spPr>
          <a:xfrm>
            <a:off x="5136039" y="1159509"/>
            <a:ext cx="700726" cy="369332"/>
          </a:xfrm>
          <a:prstGeom prst="rect">
            <a:avLst/>
          </a:prstGeom>
          <a:noFill/>
          <a:ln>
            <a:noFill/>
          </a:ln>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0.50</a:t>
            </a:r>
          </a:p>
        </p:txBody>
      </p:sp>
      <p:sp>
        <p:nvSpPr>
          <p:cNvPr id="19" name="TextBox 18"/>
          <p:cNvSpPr txBox="1"/>
          <p:nvPr/>
        </p:nvSpPr>
        <p:spPr>
          <a:xfrm>
            <a:off x="10245365" y="1159509"/>
            <a:ext cx="700726" cy="369332"/>
          </a:xfrm>
          <a:prstGeom prst="rect">
            <a:avLst/>
          </a:prstGeom>
          <a:noFill/>
          <a:ln>
            <a:noFill/>
          </a:ln>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1.0</a:t>
            </a:r>
          </a:p>
        </p:txBody>
      </p:sp>
      <p:grpSp>
        <p:nvGrpSpPr>
          <p:cNvPr id="21" name="Group 20"/>
          <p:cNvGrpSpPr/>
          <p:nvPr/>
        </p:nvGrpSpPr>
        <p:grpSpPr>
          <a:xfrm>
            <a:off x="444636" y="3579048"/>
            <a:ext cx="10157381" cy="254525"/>
            <a:chOff x="438347" y="3219252"/>
            <a:chExt cx="10157381" cy="254525"/>
          </a:xfrm>
        </p:grpSpPr>
        <p:cxnSp>
          <p:nvCxnSpPr>
            <p:cNvPr id="22" name="Straight Arrow Connector 21"/>
            <p:cNvCxnSpPr/>
            <p:nvPr/>
          </p:nvCxnSpPr>
          <p:spPr>
            <a:xfrm>
              <a:off x="438347" y="3370084"/>
              <a:ext cx="10157381" cy="23565"/>
            </a:xfrm>
            <a:prstGeom prst="straightConnector1">
              <a:avLst/>
            </a:prstGeom>
            <a:ln w="76200">
              <a:solidFill>
                <a:schemeClr val="tx1"/>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74160" y="3219253"/>
              <a:ext cx="0" cy="254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2" y="3219252"/>
              <a:ext cx="0" cy="254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64567" y="3055873"/>
            <a:ext cx="1222338"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0.25</a:t>
            </a:r>
            <a:r>
              <a:rPr lang="de-DE" dirty="0">
                <a:solidFill>
                  <a:srgbClr val="005C00"/>
                </a:solidFill>
                <a:latin typeface="Arial" panose="020B0604020202020204" pitchFamily="34" charset="0"/>
                <a:cs typeface="Arial" panose="020B0604020202020204" pitchFamily="34" charset="0"/>
                <a:sym typeface="Wingdings" panose="05000000000000000000" pitchFamily="2" charset="2"/>
              </a:rPr>
              <a:t>2pq</a:t>
            </a:r>
            <a:endParaRPr lang="de-DE" dirty="0">
              <a:solidFill>
                <a:srgbClr val="005C00"/>
              </a:solidFill>
              <a:latin typeface="Arial" panose="020B0604020202020204" pitchFamily="34" charset="0"/>
              <a:cs typeface="Arial" panose="020B0604020202020204" pitchFamily="34" charset="0"/>
            </a:endParaRPr>
          </a:p>
        </p:txBody>
      </p:sp>
      <p:sp>
        <p:nvSpPr>
          <p:cNvPr id="26" name="TextBox 25"/>
          <p:cNvSpPr txBox="1"/>
          <p:nvPr/>
        </p:nvSpPr>
        <p:spPr>
          <a:xfrm>
            <a:off x="4788826" y="3051162"/>
            <a:ext cx="1414014"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0.50</a:t>
            </a:r>
            <a:r>
              <a:rPr lang="de-DE" dirty="0">
                <a:solidFill>
                  <a:srgbClr val="005C00"/>
                </a:solidFill>
                <a:latin typeface="Arial" panose="020B0604020202020204" pitchFamily="34" charset="0"/>
                <a:cs typeface="Arial" panose="020B0604020202020204" pitchFamily="34" charset="0"/>
                <a:sym typeface="Wingdings" panose="05000000000000000000" pitchFamily="2" charset="2"/>
              </a:rPr>
              <a:t>2pq</a:t>
            </a:r>
            <a:endParaRPr lang="de-DE" dirty="0">
              <a:solidFill>
                <a:srgbClr val="005C00"/>
              </a:solidFill>
              <a:latin typeface="Arial" panose="020B0604020202020204" pitchFamily="34" charset="0"/>
              <a:cs typeface="Arial" panose="020B0604020202020204" pitchFamily="34" charset="0"/>
            </a:endParaRPr>
          </a:p>
        </p:txBody>
      </p:sp>
      <p:sp>
        <p:nvSpPr>
          <p:cNvPr id="27" name="TextBox 26"/>
          <p:cNvSpPr txBox="1"/>
          <p:nvPr/>
        </p:nvSpPr>
        <p:spPr>
          <a:xfrm>
            <a:off x="10251654" y="2961609"/>
            <a:ext cx="700726"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2pq</a:t>
            </a:r>
          </a:p>
        </p:txBody>
      </p:sp>
      <p:sp>
        <p:nvSpPr>
          <p:cNvPr id="28" name="TextBox 27"/>
          <p:cNvSpPr txBox="1"/>
          <p:nvPr/>
        </p:nvSpPr>
        <p:spPr>
          <a:xfrm>
            <a:off x="342518" y="3189423"/>
            <a:ext cx="461914"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a:t>
            </a:r>
          </a:p>
        </p:txBody>
      </p:sp>
      <p:sp>
        <p:nvSpPr>
          <p:cNvPr id="29" name="TextBox 28"/>
          <p:cNvSpPr txBox="1"/>
          <p:nvPr/>
        </p:nvSpPr>
        <p:spPr>
          <a:xfrm>
            <a:off x="2512262" y="3283687"/>
            <a:ext cx="843687"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0.105</a:t>
            </a:r>
          </a:p>
        </p:txBody>
      </p:sp>
      <p:sp>
        <p:nvSpPr>
          <p:cNvPr id="30" name="TextBox 29"/>
          <p:cNvSpPr txBox="1"/>
          <p:nvPr/>
        </p:nvSpPr>
        <p:spPr>
          <a:xfrm>
            <a:off x="5110911" y="3278976"/>
            <a:ext cx="705430"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0.21</a:t>
            </a:r>
          </a:p>
        </p:txBody>
      </p:sp>
      <p:sp>
        <p:nvSpPr>
          <p:cNvPr id="31" name="TextBox 30"/>
          <p:cNvSpPr txBox="1"/>
          <p:nvPr/>
        </p:nvSpPr>
        <p:spPr>
          <a:xfrm>
            <a:off x="10253232" y="3189423"/>
            <a:ext cx="700726" cy="369332"/>
          </a:xfrm>
          <a:prstGeom prst="rect">
            <a:avLst/>
          </a:prstGeom>
          <a:noFill/>
        </p:spPr>
        <p:txBody>
          <a:bodyPr wrap="square" rtlCol="0">
            <a:spAutoFit/>
          </a:bodyPr>
          <a:lstStyle/>
          <a:p>
            <a:r>
              <a:rPr lang="de-DE" dirty="0">
                <a:solidFill>
                  <a:srgbClr val="005C00"/>
                </a:solidFill>
                <a:latin typeface="Arial" panose="020B0604020202020204" pitchFamily="34" charset="0"/>
                <a:cs typeface="Arial" panose="020B0604020202020204" pitchFamily="34" charset="0"/>
              </a:rPr>
              <a:t>0.42</a:t>
            </a:r>
          </a:p>
        </p:txBody>
      </p:sp>
      <p:sp>
        <p:nvSpPr>
          <p:cNvPr id="32" name="TextBox 31"/>
          <p:cNvSpPr txBox="1"/>
          <p:nvPr/>
        </p:nvSpPr>
        <p:spPr>
          <a:xfrm>
            <a:off x="331510" y="1924642"/>
            <a:ext cx="461914" cy="369332"/>
          </a:xfrm>
          <a:prstGeom prst="rect">
            <a:avLst/>
          </a:prstGeom>
          <a:noFill/>
          <a:ln>
            <a:no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1</a:t>
            </a:r>
          </a:p>
        </p:txBody>
      </p:sp>
      <p:sp>
        <p:nvSpPr>
          <p:cNvPr id="33" name="TextBox 32"/>
          <p:cNvSpPr txBox="1"/>
          <p:nvPr/>
        </p:nvSpPr>
        <p:spPr>
          <a:xfrm>
            <a:off x="2637935" y="1924642"/>
            <a:ext cx="700726" cy="369332"/>
          </a:xfrm>
          <a:prstGeom prst="rect">
            <a:avLst/>
          </a:prstGeom>
          <a:noFill/>
          <a:ln>
            <a:no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0.75</a:t>
            </a:r>
          </a:p>
        </p:txBody>
      </p:sp>
      <p:sp>
        <p:nvSpPr>
          <p:cNvPr id="34" name="TextBox 33"/>
          <p:cNvSpPr txBox="1"/>
          <p:nvPr/>
        </p:nvSpPr>
        <p:spPr>
          <a:xfrm>
            <a:off x="5137611" y="1924642"/>
            <a:ext cx="700726" cy="369332"/>
          </a:xfrm>
          <a:prstGeom prst="rect">
            <a:avLst/>
          </a:prstGeom>
          <a:noFill/>
          <a:ln>
            <a:no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0.50</a:t>
            </a:r>
          </a:p>
        </p:txBody>
      </p:sp>
      <p:sp>
        <p:nvSpPr>
          <p:cNvPr id="35" name="TextBox 34"/>
          <p:cNvSpPr txBox="1"/>
          <p:nvPr/>
        </p:nvSpPr>
        <p:spPr>
          <a:xfrm>
            <a:off x="10246937" y="1924642"/>
            <a:ext cx="700726" cy="369332"/>
          </a:xfrm>
          <a:prstGeom prst="rect">
            <a:avLst/>
          </a:prstGeom>
          <a:noFill/>
          <a:ln>
            <a:no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   0</a:t>
            </a:r>
          </a:p>
        </p:txBody>
      </p:sp>
      <p:sp>
        <p:nvSpPr>
          <p:cNvPr id="37" name="TextBox 36"/>
          <p:cNvSpPr txBox="1"/>
          <p:nvPr/>
        </p:nvSpPr>
        <p:spPr>
          <a:xfrm>
            <a:off x="782382" y="1861261"/>
            <a:ext cx="1421964"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a:solidFill>
                  <a:srgbClr val="FF0000"/>
                </a:solidFill>
                <a:latin typeface="Arial" panose="020B0604020202020204" pitchFamily="34" charset="0"/>
                <a:cs typeface="Arial" panose="020B0604020202020204" pitchFamily="34" charset="0"/>
              </a:rPr>
              <a:t>Inbreeding</a:t>
            </a: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coefficient</a:t>
            </a:r>
            <a:endParaRPr lang="en-US" dirty="0">
              <a:solidFill>
                <a:srgbClr val="FF0000"/>
              </a:solidFill>
            </a:endParaRPr>
          </a:p>
        </p:txBody>
      </p:sp>
      <p:sp>
        <p:nvSpPr>
          <p:cNvPr id="38" name="TextBox 37"/>
          <p:cNvSpPr txBox="1"/>
          <p:nvPr/>
        </p:nvSpPr>
        <p:spPr>
          <a:xfrm>
            <a:off x="782383" y="3784869"/>
            <a:ext cx="1421964"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err="1">
                <a:solidFill>
                  <a:srgbClr val="FF0000"/>
                </a:solidFill>
                <a:latin typeface="Arial" panose="020B0604020202020204" pitchFamily="34" charset="0"/>
                <a:cs typeface="Arial" panose="020B0604020202020204" pitchFamily="34" charset="0"/>
              </a:rPr>
              <a:t>Homozy</a:t>
            </a:r>
            <a:r>
              <a:rPr lang="en-US" dirty="0">
                <a:solidFill>
                  <a:srgbClr val="FF0000"/>
                </a:solidFill>
                <a:latin typeface="Arial" panose="020B0604020202020204" pitchFamily="34" charset="0"/>
                <a:cs typeface="Arial" panose="020B0604020202020204" pitchFamily="34" charset="0"/>
              </a:rPr>
              <a:t>-</a:t>
            </a:r>
            <a:br>
              <a:rPr lang="en-US" dirty="0">
                <a:solidFill>
                  <a:srgbClr val="FF0000"/>
                </a:solidFill>
                <a:latin typeface="Arial" panose="020B0604020202020204" pitchFamily="34" charset="0"/>
                <a:cs typeface="Arial" panose="020B0604020202020204" pitchFamily="34" charset="0"/>
              </a:rPr>
            </a:br>
            <a:r>
              <a:rPr lang="en-US" dirty="0" err="1">
                <a:solidFill>
                  <a:srgbClr val="FF0000"/>
                </a:solidFill>
                <a:latin typeface="Arial" panose="020B0604020202020204" pitchFamily="34" charset="0"/>
                <a:cs typeface="Arial" panose="020B0604020202020204" pitchFamily="34" charset="0"/>
              </a:rPr>
              <a:t>gosity</a:t>
            </a:r>
            <a:r>
              <a:rPr lang="en-US" dirty="0">
                <a:solidFill>
                  <a:srgbClr val="FF0000"/>
                </a:solidFill>
                <a:latin typeface="Arial" panose="020B0604020202020204" pitchFamily="34" charset="0"/>
                <a:cs typeface="Arial" panose="020B0604020202020204" pitchFamily="34" charset="0"/>
              </a:rPr>
              <a:t> (%)</a:t>
            </a:r>
            <a:endParaRPr lang="en-US" dirty="0">
              <a:solidFill>
                <a:srgbClr val="FF0000"/>
              </a:solidFill>
            </a:endParaRPr>
          </a:p>
        </p:txBody>
      </p:sp>
      <p:sp>
        <p:nvSpPr>
          <p:cNvPr id="39" name="TextBox 38"/>
          <p:cNvSpPr txBox="1"/>
          <p:nvPr/>
        </p:nvSpPr>
        <p:spPr>
          <a:xfrm>
            <a:off x="8749647" y="2860517"/>
            <a:ext cx="1443878"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US" dirty="0">
                <a:solidFill>
                  <a:srgbClr val="005C00"/>
                </a:solidFill>
                <a:latin typeface="Arial" panose="020B0604020202020204" pitchFamily="34" charset="0"/>
                <a:cs typeface="Arial" panose="020B0604020202020204" pitchFamily="34" charset="0"/>
              </a:rPr>
              <a:t>Hetero-</a:t>
            </a:r>
            <a:br>
              <a:rPr lang="en-US" dirty="0">
                <a:solidFill>
                  <a:srgbClr val="005C00"/>
                </a:solidFill>
                <a:latin typeface="Arial" panose="020B0604020202020204" pitchFamily="34" charset="0"/>
                <a:cs typeface="Arial" panose="020B0604020202020204" pitchFamily="34" charset="0"/>
              </a:rPr>
            </a:br>
            <a:r>
              <a:rPr lang="en-US" dirty="0" err="1">
                <a:solidFill>
                  <a:srgbClr val="005C00"/>
                </a:solidFill>
                <a:latin typeface="Arial" panose="020B0604020202020204" pitchFamily="34" charset="0"/>
                <a:cs typeface="Arial" panose="020B0604020202020204" pitchFamily="34" charset="0"/>
              </a:rPr>
              <a:t>zygosity</a:t>
            </a:r>
            <a:r>
              <a:rPr lang="en-US" dirty="0">
                <a:solidFill>
                  <a:srgbClr val="005C00"/>
                </a:solidFill>
                <a:latin typeface="Arial" panose="020B0604020202020204" pitchFamily="34" charset="0"/>
                <a:cs typeface="Arial" panose="020B0604020202020204" pitchFamily="34" charset="0"/>
              </a:rPr>
              <a:t> (%)</a:t>
            </a:r>
            <a:endParaRPr lang="en-US" dirty="0">
              <a:solidFill>
                <a:srgbClr val="005C00"/>
              </a:solidFill>
            </a:endParaRPr>
          </a:p>
        </p:txBody>
      </p:sp>
      <p:sp>
        <p:nvSpPr>
          <p:cNvPr id="44" name="TextBox 43"/>
          <p:cNvSpPr txBox="1"/>
          <p:nvPr/>
        </p:nvSpPr>
        <p:spPr>
          <a:xfrm>
            <a:off x="348805" y="3784869"/>
            <a:ext cx="461914" cy="369332"/>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1</a:t>
            </a:r>
          </a:p>
        </p:txBody>
      </p:sp>
      <p:sp>
        <p:nvSpPr>
          <p:cNvPr id="45" name="TextBox 44"/>
          <p:cNvSpPr txBox="1"/>
          <p:nvPr/>
        </p:nvSpPr>
        <p:spPr>
          <a:xfrm>
            <a:off x="2306448" y="3879133"/>
            <a:ext cx="843687" cy="369332"/>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0.895</a:t>
            </a:r>
          </a:p>
        </p:txBody>
      </p:sp>
      <p:sp>
        <p:nvSpPr>
          <p:cNvPr id="46" name="TextBox 45"/>
          <p:cNvSpPr txBox="1"/>
          <p:nvPr/>
        </p:nvSpPr>
        <p:spPr>
          <a:xfrm>
            <a:off x="4947518" y="3874422"/>
            <a:ext cx="705430" cy="369332"/>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0.79</a:t>
            </a:r>
          </a:p>
        </p:txBody>
      </p:sp>
      <p:sp>
        <p:nvSpPr>
          <p:cNvPr id="47" name="TextBox 46"/>
          <p:cNvSpPr txBox="1"/>
          <p:nvPr/>
        </p:nvSpPr>
        <p:spPr>
          <a:xfrm>
            <a:off x="10259519" y="3784869"/>
            <a:ext cx="700726" cy="369332"/>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0.58</a:t>
            </a:r>
          </a:p>
        </p:txBody>
      </p:sp>
      <p:cxnSp>
        <p:nvCxnSpPr>
          <p:cNvPr id="49" name="Straight Arrow Connector 48"/>
          <p:cNvCxnSpPr/>
          <p:nvPr/>
        </p:nvCxnSpPr>
        <p:spPr>
          <a:xfrm>
            <a:off x="381791" y="1833516"/>
            <a:ext cx="0" cy="1814792"/>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ight Triangle 39"/>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feld 5"/>
          <p:cNvSpPr txBox="1"/>
          <p:nvPr/>
        </p:nvSpPr>
        <p:spPr>
          <a:xfrm>
            <a:off x="11205307" y="3990799"/>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25</a:t>
            </a:fld>
            <a:endParaRPr lang="en-GB" sz="2400" dirty="0">
              <a:latin typeface="Arial" panose="020B0604020202020204" pitchFamily="34" charset="0"/>
              <a:cs typeface="Arial" panose="020B0604020202020204" pitchFamily="34" charset="0"/>
            </a:endParaRPr>
          </a:p>
        </p:txBody>
      </p:sp>
      <p:sp>
        <p:nvSpPr>
          <p:cNvPr id="41" name="Textfeld 4">
            <a:extLst>
              <a:ext uri="{FF2B5EF4-FFF2-40B4-BE49-F238E27FC236}">
                <a16:creationId xmlns:a16="http://schemas.microsoft.com/office/drawing/2014/main" id="{EDD10036-D88E-442F-A8EF-FE92A4C71B41}"/>
              </a:ext>
            </a:extLst>
          </p:cNvPr>
          <p:cNvSpPr txBox="1">
            <a:spLocks noChangeArrowheads="1"/>
          </p:cNvSpPr>
          <p:nvPr/>
        </p:nvSpPr>
        <p:spPr bwMode="auto">
          <a:xfrm>
            <a:off x="72000" y="0"/>
            <a:ext cx="11995953" cy="83099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de-DE" sz="2400" dirty="0"/>
              <a:t>Although we like to have a scale from 0 to 1 (0% to 100%), heterozygosity can not be 100%. Hence, we employ a ‚substitute-parameter‘ to allow us a 0-1 scale.</a:t>
            </a:r>
          </a:p>
        </p:txBody>
      </p:sp>
    </p:spTree>
    <p:extLst>
      <p:ext uri="{BB962C8B-B14F-4D97-AF65-F5344CB8AC3E}">
        <p14:creationId xmlns:p14="http://schemas.microsoft.com/office/powerpoint/2010/main" val="816755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 rechteckige Legende 4"/>
          <p:cNvSpPr/>
          <p:nvPr/>
        </p:nvSpPr>
        <p:spPr>
          <a:xfrm>
            <a:off x="96000" y="4520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feld 5"/>
          <p:cNvSpPr txBox="1"/>
          <p:nvPr/>
        </p:nvSpPr>
        <p:spPr>
          <a:xfrm>
            <a:off x="96000" y="1261280"/>
            <a:ext cx="11892800" cy="3046988"/>
          </a:xfrm>
          <a:prstGeom prst="rect">
            <a:avLst/>
          </a:prstGeom>
          <a:noFill/>
        </p:spPr>
        <p:txBody>
          <a:bodyPr wrap="square" rtlCol="0">
            <a:spAutoFit/>
          </a:bodyPr>
          <a:lstStyle/>
          <a:p>
            <a:endParaRPr lang="de-DE" sz="2400" dirty="0">
              <a:solidFill>
                <a:schemeClr val="tx1">
                  <a:lumMod val="50000"/>
                  <a:lumOff val="50000"/>
                </a:schemeClr>
              </a:solidFill>
              <a:latin typeface="Arial" panose="020B0604020202020204" pitchFamily="34" charset="0"/>
              <a:cs typeface="Arial" panose="020B0604020202020204" pitchFamily="34" charset="0"/>
            </a:endParaRPr>
          </a:p>
          <a:p>
            <a:endParaRPr lang="de-DE" sz="2400" dirty="0">
              <a:solidFill>
                <a:schemeClr val="tx1">
                  <a:lumMod val="50000"/>
                  <a:lumOff val="50000"/>
                </a:schemeClr>
              </a:solidFill>
              <a:latin typeface="Arial" panose="020B0604020202020204" pitchFamily="34" charset="0"/>
              <a:cs typeface="Arial" panose="020B0604020202020204" pitchFamily="34" charset="0"/>
            </a:endParaRPr>
          </a:p>
          <a:p>
            <a:r>
              <a:rPr lang="de-DE"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ebdings" panose="05030102010509060703" pitchFamily="18" charset="2"/>
              </a:rPr>
              <a:t> </a:t>
            </a:r>
            <a:r>
              <a:rPr lang="de-DE"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Alike</a:t>
            </a:r>
            <a:r>
              <a:rPr lang="de-DE"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State (</a:t>
            </a:r>
            <a:r>
              <a:rPr lang="de-DE"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ais</a:t>
            </a:r>
            <a:r>
              <a:rPr lang="de-DE"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de-DE"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de-DE"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ebdings" panose="05030102010509060703" pitchFamily="18" charset="2"/>
              </a:rPr>
              <a:t> </a:t>
            </a:r>
            <a:r>
              <a:rPr lang="de-DE"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Identical</a:t>
            </a:r>
            <a:r>
              <a:rPr lang="de-DE"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a:t>
            </a:r>
            <a:r>
              <a:rPr lang="de-DE"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Descent</a:t>
            </a:r>
            <a:r>
              <a:rPr lang="de-DE"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ibd</a:t>
            </a:r>
            <a:r>
              <a:rPr lang="de-DE"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de-DE" sz="2400" dirty="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https://cnsgenomics.com/data/teaching/SISG/module_1/Module01-Lecture-Notes.pdf</a:t>
            </a:r>
          </a:p>
        </p:txBody>
      </p:sp>
      <p:sp>
        <p:nvSpPr>
          <p:cNvPr id="8"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26</a:t>
            </a:fld>
            <a:endParaRPr lang="en-GB" sz="2400" dirty="0">
              <a:latin typeface="Arial" panose="020B0604020202020204" pitchFamily="34" charset="0"/>
              <a:cs typeface="Arial" panose="020B0604020202020204" pitchFamily="34" charset="0"/>
            </a:endParaRPr>
          </a:p>
        </p:txBody>
      </p:sp>
      <p:sp>
        <p:nvSpPr>
          <p:cNvPr id="6" name="Right Triangle 5"/>
          <p:cNvSpPr/>
          <p:nvPr/>
        </p:nvSpPr>
        <p:spPr>
          <a:xfrm>
            <a:off x="2405" y="6582066"/>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25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064" y="2776673"/>
            <a:ext cx="3031461" cy="1641863"/>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300"/>
                    </a14:imgEffect>
                    <a14:imgEffect>
                      <a14:saturation sat="70000"/>
                    </a14:imgEffect>
                  </a14:imgLayer>
                </a14:imgProps>
              </a:ext>
              <a:ext uri="{28A0092B-C50C-407E-A947-70E740481C1C}">
                <a14:useLocalDpi xmlns:a14="http://schemas.microsoft.com/office/drawing/2010/main" val="0"/>
              </a:ext>
            </a:extLst>
          </a:blip>
          <a:stretch>
            <a:fillRect/>
          </a:stretch>
        </p:blipFill>
        <p:spPr>
          <a:xfrm>
            <a:off x="3856065" y="4474995"/>
            <a:ext cx="3031461" cy="1599838"/>
          </a:xfrm>
          <a:prstGeom prst="rect">
            <a:avLst/>
          </a:prstGeom>
          <a:ln w="12700">
            <a:solidFill>
              <a:srgbClr val="7030A0"/>
            </a:solidFill>
          </a:ln>
          <a:effectLst>
            <a:outerShdw blurRad="50800" dist="38100" dir="2700000" algn="tl" rotWithShape="0">
              <a:prstClr val="black">
                <a:alpha val="40000"/>
              </a:prstClr>
            </a:outerShdw>
          </a:effectLst>
        </p:spPr>
      </p:pic>
      <p:sp>
        <p:nvSpPr>
          <p:cNvPr id="6" name="TextBox 5"/>
          <p:cNvSpPr txBox="1"/>
          <p:nvPr/>
        </p:nvSpPr>
        <p:spPr>
          <a:xfrm>
            <a:off x="4246787" y="3666863"/>
            <a:ext cx="1979364"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de-DE" dirty="0">
                <a:latin typeface="Arial" panose="020B0604020202020204" pitchFamily="34" charset="0"/>
                <a:cs typeface="Arial" panose="020B0604020202020204" pitchFamily="34" charset="0"/>
              </a:rPr>
              <a:t>‚</a:t>
            </a:r>
            <a:r>
              <a:rPr lang="de-DE" dirty="0" err="1">
                <a:latin typeface="Arial" panose="020B0604020202020204" pitchFamily="34" charset="0"/>
                <a:cs typeface="Arial" panose="020B0604020202020204" pitchFamily="34" charset="0"/>
              </a:rPr>
              <a:t>Alike</a:t>
            </a:r>
            <a:r>
              <a:rPr lang="de-DE" dirty="0">
                <a:latin typeface="Arial" panose="020B0604020202020204" pitchFamily="34" charset="0"/>
                <a:cs typeface="Arial" panose="020B0604020202020204" pitchFamily="34" charset="0"/>
              </a:rPr>
              <a:t> in State‘ </a:t>
            </a:r>
            <a:r>
              <a:rPr lang="de-DE" dirty="0">
                <a:solidFill>
                  <a:schemeClr val="tx1">
                    <a:lumMod val="50000"/>
                    <a:lumOff val="50000"/>
                  </a:schemeClr>
                </a:solidFill>
                <a:latin typeface="Arial" panose="020B0604020202020204" pitchFamily="34" charset="0"/>
                <a:cs typeface="Arial" panose="020B0604020202020204" pitchFamily="34" charset="0"/>
              </a:rPr>
              <a:t>but not ‚</a:t>
            </a:r>
            <a:r>
              <a:rPr lang="de-DE" dirty="0" err="1">
                <a:solidFill>
                  <a:schemeClr val="tx1">
                    <a:lumMod val="50000"/>
                    <a:lumOff val="50000"/>
                  </a:schemeClr>
                </a:solidFill>
                <a:latin typeface="Arial" panose="020B0604020202020204" pitchFamily="34" charset="0"/>
                <a:cs typeface="Arial" panose="020B0604020202020204" pitchFamily="34" charset="0"/>
              </a:rPr>
              <a:t>Identical</a:t>
            </a:r>
            <a:r>
              <a:rPr lang="de-DE" dirty="0">
                <a:solidFill>
                  <a:schemeClr val="tx1">
                    <a:lumMod val="50000"/>
                    <a:lumOff val="50000"/>
                  </a:schemeClr>
                </a:solidFill>
                <a:latin typeface="Arial" panose="020B0604020202020204" pitchFamily="34" charset="0"/>
                <a:cs typeface="Arial" panose="020B0604020202020204" pitchFamily="34" charset="0"/>
              </a:rPr>
              <a:t> </a:t>
            </a:r>
            <a:r>
              <a:rPr lang="de-DE" dirty="0" err="1">
                <a:solidFill>
                  <a:schemeClr val="tx1">
                    <a:lumMod val="50000"/>
                    <a:lumOff val="50000"/>
                  </a:schemeClr>
                </a:solidFill>
                <a:latin typeface="Arial" panose="020B0604020202020204" pitchFamily="34" charset="0"/>
                <a:cs typeface="Arial" panose="020B0604020202020204" pitchFamily="34" charset="0"/>
              </a:rPr>
              <a:t>by</a:t>
            </a:r>
            <a:r>
              <a:rPr lang="de-DE" dirty="0">
                <a:solidFill>
                  <a:schemeClr val="tx1">
                    <a:lumMod val="50000"/>
                    <a:lumOff val="50000"/>
                  </a:schemeClr>
                </a:solidFill>
                <a:latin typeface="Arial" panose="020B0604020202020204" pitchFamily="34" charset="0"/>
                <a:cs typeface="Arial" panose="020B0604020202020204" pitchFamily="34" charset="0"/>
              </a:rPr>
              <a:t> </a:t>
            </a:r>
            <a:r>
              <a:rPr lang="de-DE" dirty="0" err="1">
                <a:solidFill>
                  <a:schemeClr val="tx1">
                    <a:lumMod val="50000"/>
                    <a:lumOff val="50000"/>
                  </a:schemeClr>
                </a:solidFill>
                <a:latin typeface="Arial" panose="020B0604020202020204" pitchFamily="34" charset="0"/>
                <a:cs typeface="Arial" panose="020B0604020202020204" pitchFamily="34" charset="0"/>
              </a:rPr>
              <a:t>Descent</a:t>
            </a:r>
            <a:r>
              <a:rPr lang="de-DE" dirty="0">
                <a:solidFill>
                  <a:schemeClr val="tx1">
                    <a:lumMod val="50000"/>
                    <a:lumOff val="50000"/>
                  </a:schemeClr>
                </a:solidFill>
                <a:latin typeface="Arial" panose="020B0604020202020204" pitchFamily="34" charset="0"/>
                <a:cs typeface="Arial" panose="020B0604020202020204" pitchFamily="34" charset="0"/>
              </a:rPr>
              <a:t>‘</a:t>
            </a:r>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22" y="2742448"/>
            <a:ext cx="3031461" cy="1641863"/>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39" y="4432970"/>
            <a:ext cx="3031461" cy="1641863"/>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1351747" y="3389864"/>
            <a:ext cx="2258653"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dirty="0">
                <a:solidFill>
                  <a:srgbClr val="0000FF"/>
                </a:solidFill>
                <a:latin typeface="Arial" panose="020B0604020202020204" pitchFamily="34" charset="0"/>
                <a:cs typeface="Arial" panose="020B0604020202020204" pitchFamily="34" charset="0"/>
              </a:rPr>
              <a:t>‚</a:t>
            </a:r>
            <a:r>
              <a:rPr lang="de-DE" dirty="0" err="1">
                <a:solidFill>
                  <a:srgbClr val="0000FF"/>
                </a:solidFill>
                <a:latin typeface="Arial" panose="020B0604020202020204" pitchFamily="34" charset="0"/>
                <a:cs typeface="Arial" panose="020B0604020202020204" pitchFamily="34" charset="0"/>
              </a:rPr>
              <a:t>Identical</a:t>
            </a:r>
            <a:r>
              <a:rPr lang="de-DE" dirty="0">
                <a:solidFill>
                  <a:srgbClr val="0000FF"/>
                </a:solidFill>
                <a:latin typeface="Arial" panose="020B0604020202020204" pitchFamily="34" charset="0"/>
                <a:cs typeface="Arial" panose="020B0604020202020204" pitchFamily="34" charset="0"/>
              </a:rPr>
              <a:t> </a:t>
            </a:r>
            <a:r>
              <a:rPr lang="de-DE" dirty="0" err="1">
                <a:solidFill>
                  <a:srgbClr val="0000FF"/>
                </a:solidFill>
                <a:latin typeface="Arial" panose="020B0604020202020204" pitchFamily="34" charset="0"/>
                <a:cs typeface="Arial" panose="020B0604020202020204" pitchFamily="34" charset="0"/>
              </a:rPr>
              <a:t>by</a:t>
            </a:r>
            <a:r>
              <a:rPr lang="de-DE" dirty="0">
                <a:solidFill>
                  <a:srgbClr val="0000FF"/>
                </a:solidFill>
                <a:latin typeface="Arial" panose="020B0604020202020204" pitchFamily="34" charset="0"/>
                <a:cs typeface="Arial" panose="020B0604020202020204" pitchFamily="34" charset="0"/>
              </a:rPr>
              <a:t> </a:t>
            </a:r>
            <a:r>
              <a:rPr lang="de-DE" dirty="0" err="1">
                <a:solidFill>
                  <a:srgbClr val="0000FF"/>
                </a:solidFill>
                <a:latin typeface="Arial" panose="020B0604020202020204" pitchFamily="34" charset="0"/>
                <a:cs typeface="Arial" panose="020B0604020202020204" pitchFamily="34" charset="0"/>
              </a:rPr>
              <a:t>Descent</a:t>
            </a:r>
            <a:r>
              <a:rPr lang="de-DE" dirty="0">
                <a:solidFill>
                  <a:srgbClr val="0000FF"/>
                </a:solidFill>
                <a:latin typeface="Arial" panose="020B0604020202020204" pitchFamily="34" charset="0"/>
                <a:cs typeface="Arial" panose="020B0604020202020204" pitchFamily="34" charset="0"/>
              </a:rPr>
              <a:t>‘ </a:t>
            </a:r>
          </a:p>
          <a:p>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hence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anyway</a:t>
            </a:r>
            <a:r>
              <a:rPr lang="de-DE" dirty="0">
                <a:latin typeface="Arial" panose="020B0604020202020204" pitchFamily="34" charset="0"/>
                <a:cs typeface="Arial" panose="020B0604020202020204" pitchFamily="34" charset="0"/>
              </a:rPr>
              <a:t> </a:t>
            </a:r>
          </a:p>
          <a:p>
            <a:r>
              <a:rPr lang="de-DE" dirty="0">
                <a:latin typeface="Arial" panose="020B0604020202020204" pitchFamily="34" charset="0"/>
                <a:cs typeface="Arial" panose="020B0604020202020204" pitchFamily="34" charset="0"/>
              </a:rPr>
              <a:t>‚</a:t>
            </a:r>
            <a:r>
              <a:rPr lang="de-DE" dirty="0" err="1">
                <a:latin typeface="Arial" panose="020B0604020202020204" pitchFamily="34" charset="0"/>
                <a:cs typeface="Arial" panose="020B0604020202020204" pitchFamily="34" charset="0"/>
              </a:rPr>
              <a:t>Alike</a:t>
            </a:r>
            <a:r>
              <a:rPr lang="de-DE" dirty="0">
                <a:latin typeface="Arial" panose="020B0604020202020204" pitchFamily="34" charset="0"/>
                <a:cs typeface="Arial" panose="020B0604020202020204" pitchFamily="34" charset="0"/>
              </a:rPr>
              <a:t> in State‘</a:t>
            </a:r>
            <a:endParaRPr lang="en-GB"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443" y="2879952"/>
            <a:ext cx="3031461" cy="1641863"/>
          </a:xfrm>
          <a:prstGeom prst="rect">
            <a:avLst/>
          </a:prstGeom>
          <a:effectLst>
            <a:outerShdw blurRad="50800" dist="38100" dir="2700000" algn="tl" rotWithShape="0">
              <a:prstClr val="black">
                <a:alpha val="40000"/>
              </a:prstClr>
            </a:outerShdw>
          </a:effectLst>
        </p:spPr>
      </p:pic>
      <p:sp>
        <p:nvSpPr>
          <p:cNvPr id="14" name="Textfeld 4"/>
          <p:cNvSpPr txBox="1">
            <a:spLocks noChangeArrowheads="1"/>
          </p:cNvSpPr>
          <p:nvPr/>
        </p:nvSpPr>
        <p:spPr bwMode="auto">
          <a:xfrm>
            <a:off x="72667" y="12112"/>
            <a:ext cx="12051001" cy="1938992"/>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dirty="0">
                <a:solidFill>
                  <a:srgbClr val="0000FF"/>
                </a:solidFill>
                <a:latin typeface="Arial" panose="020B0604020202020204" pitchFamily="34" charset="0"/>
                <a:cs typeface="Arial" panose="020B0604020202020204" pitchFamily="34" charset="0"/>
              </a:rPr>
              <a:t>‘All ... are equal, but some ... are </a:t>
            </a:r>
            <a:r>
              <a:rPr lang="en-GB"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equal </a:t>
            </a:r>
            <a:r>
              <a:rPr lang="en-GB" sz="2400" dirty="0">
                <a:solidFill>
                  <a:srgbClr val="0000FF"/>
                </a:solidFill>
                <a:latin typeface="Arial" panose="020B0604020202020204" pitchFamily="34" charset="0"/>
                <a:cs typeface="Arial" panose="020B0604020202020204" pitchFamily="34" charset="0"/>
              </a:rPr>
              <a:t>than others’</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 quote from 'Animal Farm' by George Orwell, addressing hypocrisy (</a:t>
            </a:r>
            <a:r>
              <a:rPr lang="en-GB" sz="2400" i="1" dirty="0" err="1">
                <a:latin typeface="Arial" panose="020B0604020202020204" pitchFamily="34" charset="0"/>
                <a:cs typeface="Arial" panose="020B0604020202020204" pitchFamily="34" charset="0"/>
              </a:rPr>
              <a:t>Heuchelei</a:t>
            </a:r>
            <a:r>
              <a:rPr lang="en-GB" sz="2400" dirty="0">
                <a:latin typeface="Arial" panose="020B0604020202020204" pitchFamily="34" charset="0"/>
                <a:cs typeface="Arial" panose="020B0604020202020204" pitchFamily="34" charset="0"/>
              </a:rPr>
              <a:t>) of those in power - who untruthfully claim that ‘everyone is equal’.</a:t>
            </a:r>
          </a:p>
          <a:p>
            <a:pPr eaLnBrk="1" hangingPunct="1"/>
            <a:r>
              <a:rPr lang="en-GB" sz="2400" dirty="0">
                <a:solidFill>
                  <a:schemeClr val="tx1">
                    <a:lumMod val="50000"/>
                    <a:lumOff val="50000"/>
                  </a:schemeClr>
                </a:solidFill>
                <a:latin typeface="Arial" panose="020B0604020202020204" pitchFamily="34" charset="0"/>
                <a:cs typeface="Arial" panose="020B0604020202020204" pitchFamily="34" charset="0"/>
              </a:rPr>
              <a:t>Banknotes from </a:t>
            </a:r>
            <a:r>
              <a:rPr lang="en-GB" sz="2400" dirty="0">
                <a:solidFill>
                  <a:srgbClr val="0000FF"/>
                </a:solidFill>
                <a:latin typeface="Arial" panose="020B0604020202020204" pitchFamily="34" charset="0"/>
                <a:cs typeface="Arial" panose="020B0604020202020204" pitchFamily="34" charset="0"/>
              </a:rPr>
              <a:t>same</a:t>
            </a:r>
            <a:r>
              <a:rPr lang="en-GB" sz="2400" dirty="0">
                <a:solidFill>
                  <a:schemeClr val="tx1">
                    <a:lumMod val="50000"/>
                    <a:lumOff val="50000"/>
                  </a:schemeClr>
                </a:solidFill>
                <a:latin typeface="Arial" panose="020B0604020202020204" pitchFamily="34" charset="0"/>
                <a:cs typeface="Arial" panose="020B0604020202020204" pitchFamily="34" charset="0"/>
              </a:rPr>
              <a:t> or </a:t>
            </a:r>
            <a:r>
              <a:rPr lang="en-GB" sz="2400" dirty="0">
                <a:latin typeface="Arial" panose="020B0604020202020204" pitchFamily="34" charset="0"/>
                <a:cs typeface="Arial" panose="020B0604020202020204" pitchFamily="34" charset="0"/>
              </a:rPr>
              <a:t>different</a:t>
            </a:r>
            <a:r>
              <a:rPr lang="en-GB" sz="2400" dirty="0">
                <a:solidFill>
                  <a:schemeClr val="tx1">
                    <a:lumMod val="50000"/>
                    <a:lumOff val="50000"/>
                  </a:schemeClr>
                </a:solidFill>
                <a:latin typeface="Arial" panose="020B0604020202020204" pitchFamily="34" charset="0"/>
                <a:cs typeface="Arial" panose="020B0604020202020204" pitchFamily="34" charset="0"/>
              </a:rPr>
              <a:t> printing plates with same purchasing power; </a:t>
            </a:r>
            <a:br>
              <a:rPr lang="en-GB" sz="2400" dirty="0">
                <a:solidFill>
                  <a:schemeClr val="tx1">
                    <a:lumMod val="50000"/>
                    <a:lumOff val="50000"/>
                  </a:schemeClr>
                </a:solidFill>
                <a:latin typeface="Arial" panose="020B0604020202020204" pitchFamily="34" charset="0"/>
                <a:cs typeface="Arial" panose="020B0604020202020204" pitchFamily="34" charset="0"/>
              </a:rPr>
            </a:br>
            <a:r>
              <a:rPr lang="en-GB" sz="2400" dirty="0">
                <a:solidFill>
                  <a:schemeClr val="tx1">
                    <a:lumMod val="50000"/>
                    <a:lumOff val="50000"/>
                  </a:schemeClr>
                </a:solidFill>
                <a:latin typeface="Arial" panose="020B0604020202020204" pitchFamily="34" charset="0"/>
                <a:cs typeface="Arial" panose="020B0604020202020204" pitchFamily="34" charset="0"/>
              </a:rPr>
              <a:t>or altogether </a:t>
            </a:r>
            <a:r>
              <a:rPr lang="en-GB" sz="2400" dirty="0">
                <a:solidFill>
                  <a:srgbClr val="FF0000"/>
                </a:solidFill>
                <a:latin typeface="Arial" panose="020B0604020202020204" pitchFamily="34" charset="0"/>
                <a:cs typeface="Arial" panose="020B0604020202020204" pitchFamily="34" charset="0"/>
              </a:rPr>
              <a:t>different</a:t>
            </a:r>
            <a:r>
              <a:rPr lang="en-GB" sz="2400" dirty="0">
                <a:solidFill>
                  <a:schemeClr val="tx1">
                    <a:lumMod val="50000"/>
                    <a:lumOff val="50000"/>
                  </a:schemeClr>
                </a:solidFill>
                <a:latin typeface="Arial" panose="020B0604020202020204" pitchFamily="34" charset="0"/>
                <a:cs typeface="Arial" panose="020B0604020202020204" pitchFamily="34" charset="0"/>
              </a:rPr>
              <a:t> banknotes (different purchasing power) ► </a:t>
            </a:r>
            <a:r>
              <a:rPr lang="en-GB" sz="2400" dirty="0" err="1">
                <a:solidFill>
                  <a:srgbClr val="0000FF"/>
                </a:solidFill>
                <a:latin typeface="Arial" panose="020B0604020202020204" pitchFamily="34" charset="0"/>
                <a:cs typeface="Arial" panose="020B0604020202020204" pitchFamily="34" charset="0"/>
              </a:rPr>
              <a:t>ibd</a:t>
            </a:r>
            <a:r>
              <a:rPr lang="en-GB" sz="2400" dirty="0">
                <a:solidFill>
                  <a:schemeClr val="tx1">
                    <a:lumMod val="50000"/>
                    <a:lumOff val="50000"/>
                  </a:schemeClr>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ais</a:t>
            </a:r>
            <a:r>
              <a:rPr lang="en-GB" sz="2400" dirty="0">
                <a:solidFill>
                  <a:schemeClr val="tx1">
                    <a:lumMod val="50000"/>
                    <a:lumOff val="50000"/>
                  </a:schemeClr>
                </a:solidFill>
                <a:latin typeface="Arial" panose="020B0604020202020204" pitchFamily="34" charset="0"/>
                <a:cs typeface="Arial" panose="020B0604020202020204" pitchFamily="34" charset="0"/>
              </a:rPr>
              <a:t>.</a:t>
            </a:r>
          </a:p>
        </p:txBody>
      </p:sp>
      <p:sp>
        <p:nvSpPr>
          <p:cNvPr id="16" name="TextBox 15"/>
          <p:cNvSpPr txBox="1"/>
          <p:nvPr/>
        </p:nvSpPr>
        <p:spPr>
          <a:xfrm>
            <a:off x="4454506" y="2302055"/>
            <a:ext cx="1771645"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de-DE" dirty="0">
                <a:latin typeface="Arial" panose="020B0604020202020204" pitchFamily="34" charset="0"/>
                <a:cs typeface="Arial" panose="020B0604020202020204" pitchFamily="34" charset="0"/>
              </a:rPr>
              <a:t>A1</a:t>
            </a:r>
            <a:r>
              <a:rPr lang="de-DE" baseline="-25000" dirty="0">
                <a:latin typeface="Arial" panose="020B0604020202020204" pitchFamily="34" charset="0"/>
                <a:cs typeface="Arial" panose="020B0604020202020204" pitchFamily="34" charset="0"/>
              </a:rPr>
              <a:t>(*2019) </a:t>
            </a:r>
            <a:r>
              <a:rPr lang="de-DE" dirty="0">
                <a:solidFill>
                  <a:srgbClr val="7030A0"/>
                </a:solidFill>
                <a:latin typeface="Arial" panose="020B0604020202020204" pitchFamily="34" charset="0"/>
                <a:cs typeface="Arial" panose="020B0604020202020204" pitchFamily="34" charset="0"/>
              </a:rPr>
              <a:t>A1</a:t>
            </a:r>
            <a:r>
              <a:rPr lang="de-DE" baseline="-25000" dirty="0">
                <a:solidFill>
                  <a:srgbClr val="7030A0"/>
                </a:solidFill>
                <a:latin typeface="Arial" panose="020B0604020202020204" pitchFamily="34" charset="0"/>
                <a:cs typeface="Arial" panose="020B0604020202020204" pitchFamily="34" charset="0"/>
              </a:rPr>
              <a:t>(*2000)</a:t>
            </a:r>
            <a:endParaRPr lang="en-GB" baseline="-25000" dirty="0">
              <a:latin typeface="Arial" panose="020B0604020202020204" pitchFamily="34" charset="0"/>
              <a:cs typeface="Arial" panose="020B0604020202020204" pitchFamily="34" charset="0"/>
            </a:endParaRPr>
          </a:p>
        </p:txBody>
      </p:sp>
      <p:sp>
        <p:nvSpPr>
          <p:cNvPr id="17" name="TextBox 16"/>
          <p:cNvSpPr txBox="1"/>
          <p:nvPr/>
        </p:nvSpPr>
        <p:spPr>
          <a:xfrm>
            <a:off x="1254593" y="2260772"/>
            <a:ext cx="1864209"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de-DE" dirty="0">
                <a:latin typeface="Arial" panose="020B0604020202020204" pitchFamily="34" charset="0"/>
                <a:cs typeface="Arial" panose="020B0604020202020204" pitchFamily="34" charset="0"/>
              </a:rPr>
              <a:t>A1</a:t>
            </a:r>
            <a:r>
              <a:rPr lang="de-DE" baseline="-25000" dirty="0">
                <a:latin typeface="Arial" panose="020B0604020202020204" pitchFamily="34" charset="0"/>
                <a:cs typeface="Arial" panose="020B0604020202020204" pitchFamily="34" charset="0"/>
              </a:rPr>
              <a:t>(*2019) </a:t>
            </a:r>
            <a:r>
              <a:rPr lang="de-DE" dirty="0">
                <a:latin typeface="Arial" panose="020B0604020202020204" pitchFamily="34" charset="0"/>
                <a:cs typeface="Arial" panose="020B0604020202020204" pitchFamily="34" charset="0"/>
              </a:rPr>
              <a:t>A1 </a:t>
            </a:r>
            <a:r>
              <a:rPr lang="de-DE" baseline="-25000" dirty="0">
                <a:latin typeface="Arial" panose="020B0604020202020204" pitchFamily="34" charset="0"/>
                <a:cs typeface="Arial" panose="020B0604020202020204" pitchFamily="34" charset="0"/>
              </a:rPr>
              <a:t>(*2019)</a:t>
            </a:r>
            <a:endParaRPr lang="en-GB" baseline="-25000" dirty="0">
              <a:latin typeface="Arial" panose="020B0604020202020204" pitchFamily="34" charset="0"/>
              <a:cs typeface="Arial" panose="020B0604020202020204" pitchFamily="34" charset="0"/>
            </a:endParaRPr>
          </a:p>
        </p:txBody>
      </p:sp>
      <p:sp>
        <p:nvSpPr>
          <p:cNvPr id="18" name="TextBox 17"/>
          <p:cNvSpPr txBox="1"/>
          <p:nvPr/>
        </p:nvSpPr>
        <p:spPr>
          <a:xfrm>
            <a:off x="8261921" y="2409381"/>
            <a:ext cx="1944642"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de-DE" dirty="0">
                <a:latin typeface="Arial" panose="020B0604020202020204" pitchFamily="34" charset="0"/>
                <a:cs typeface="Arial" panose="020B0604020202020204" pitchFamily="34" charset="0"/>
              </a:rPr>
              <a:t>A1</a:t>
            </a:r>
            <a:r>
              <a:rPr lang="de-DE" baseline="-25000" dirty="0">
                <a:latin typeface="Arial" panose="020B0604020202020204" pitchFamily="34" charset="0"/>
                <a:cs typeface="Arial" panose="020B0604020202020204" pitchFamily="34" charset="0"/>
              </a:rPr>
              <a:t>(*2019) </a:t>
            </a:r>
            <a:r>
              <a:rPr lang="de-DE" dirty="0">
                <a:latin typeface="Arial" panose="020B0604020202020204" pitchFamily="34" charset="0"/>
                <a:cs typeface="Arial" panose="020B0604020202020204" pitchFamily="34" charset="0"/>
              </a:rPr>
              <a:t>A</a:t>
            </a:r>
            <a:r>
              <a:rPr lang="de-DE" dirty="0">
                <a:solidFill>
                  <a:srgbClr val="FF0000"/>
                </a:solidFill>
                <a:latin typeface="Arial" panose="020B0604020202020204" pitchFamily="34" charset="0"/>
                <a:cs typeface="Arial" panose="020B0604020202020204" pitchFamily="34" charset="0"/>
              </a:rPr>
              <a:t>2</a:t>
            </a:r>
            <a:r>
              <a:rPr lang="de-DE" dirty="0">
                <a:latin typeface="Arial" panose="020B0604020202020204" pitchFamily="34" charset="0"/>
                <a:cs typeface="Arial" panose="020B0604020202020204" pitchFamily="34" charset="0"/>
              </a:rPr>
              <a:t> </a:t>
            </a:r>
            <a:r>
              <a:rPr lang="de-DE" baseline="-25000" dirty="0">
                <a:latin typeface="Arial" panose="020B0604020202020204" pitchFamily="34" charset="0"/>
                <a:cs typeface="Arial" panose="020B0604020202020204" pitchFamily="34" charset="0"/>
              </a:rPr>
              <a:t>(*1991) </a:t>
            </a:r>
            <a:endParaRPr lang="en-GB" baseline="-25000" dirty="0">
              <a:latin typeface="Arial" panose="020B0604020202020204" pitchFamily="34" charset="0"/>
              <a:cs typeface="Arial" panose="020B0604020202020204" pitchFamily="34" charset="0"/>
            </a:endParaRPr>
          </a:p>
        </p:txBody>
      </p:sp>
      <p:sp>
        <p:nvSpPr>
          <p:cNvPr id="20" name="Rectangle 2"/>
          <p:cNvSpPr>
            <a:spLocks noChangeArrowheads="1"/>
          </p:cNvSpPr>
          <p:nvPr/>
        </p:nvSpPr>
        <p:spPr bwMode="auto">
          <a:xfrm>
            <a:off x="127579" y="6350503"/>
            <a:ext cx="10819821" cy="310345"/>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0" tIns="-6348" rIns="0" bIns="-6348" numCol="1" anchor="ctr" anchorCtr="0" compatLnSpc="1">
            <a:prstTxWarp prst="textNoShape">
              <a:avLst/>
            </a:prstTxWarp>
            <a:spAutoFit/>
          </a:bodyPr>
          <a:lstStyle/>
          <a:p>
            <a:pPr lvl="0" eaLnBrk="0" fontAlgn="base" hangingPunct="0">
              <a:spcBef>
                <a:spcPct val="0"/>
              </a:spcBef>
              <a:spcAft>
                <a:spcPct val="0"/>
              </a:spcAft>
            </a:pPr>
            <a:r>
              <a:rPr kumimoji="0" lang="en-US" altLang="en-US" sz="2100" b="0" i="0" u="none" strike="noStrike" cap="none" normalizeH="0" baseline="0" dirty="0">
                <a:ln>
                  <a:noFill/>
                </a:ln>
                <a:solidFill>
                  <a:schemeClr val="tx1">
                    <a:lumMod val="50000"/>
                    <a:lumOff val="50000"/>
                  </a:schemeClr>
                </a:solidFill>
                <a:effectLst/>
                <a:latin typeface="Arial" panose="020B0604020202020204" pitchFamily="34" charset="0"/>
                <a:cs typeface="Arial" panose="020B0604020202020204" pitchFamily="34" charset="0"/>
              </a:rPr>
              <a:t>In </a:t>
            </a:r>
            <a:r>
              <a:rPr kumimoji="0" lang="en-US" altLang="en-US" sz="2100" b="0" i="0" u="none" strike="noStrike" cap="none" normalizeH="0" baseline="0" dirty="0">
                <a:ln>
                  <a:noFill/>
                </a:ln>
                <a:solidFill>
                  <a:srgbClr val="7030A0"/>
                </a:solidFill>
                <a:effectLst/>
                <a:latin typeface="Arial" panose="020B0604020202020204" pitchFamily="34" charset="0"/>
                <a:cs typeface="Arial" panose="020B0604020202020204" pitchFamily="34" charset="0"/>
              </a:rPr>
              <a:t>2000</a:t>
            </a:r>
            <a:r>
              <a:rPr kumimoji="0" lang="en-US" altLang="en-US" sz="2100" b="0" i="0" u="none" strike="noStrike" cap="none" normalizeH="0" baseline="0" dirty="0">
                <a:ln>
                  <a:noFill/>
                </a:ln>
                <a:solidFill>
                  <a:schemeClr val="tx1">
                    <a:lumMod val="50000"/>
                    <a:lumOff val="50000"/>
                  </a:schemeClr>
                </a:solidFill>
                <a:effectLst/>
                <a:latin typeface="Arial" panose="020B0604020202020204" pitchFamily="34" charset="0"/>
                <a:cs typeface="Arial" panose="020B0604020202020204" pitchFamily="34" charset="0"/>
              </a:rPr>
              <a:t>, € notes came, in </a:t>
            </a:r>
            <a:r>
              <a:rPr kumimoji="0" lang="en-US" altLang="en-US" sz="2100" b="0" i="0" u="none" strike="noStrike" cap="none" normalizeH="0" baseline="0" dirty="0">
                <a:ln>
                  <a:noFill/>
                </a:ln>
                <a:effectLst/>
                <a:latin typeface="Arial" panose="020B0604020202020204" pitchFamily="34" charset="0"/>
                <a:cs typeface="Arial" panose="020B0604020202020204" pitchFamily="34" charset="0"/>
              </a:rPr>
              <a:t>2019 we got new € notes </a:t>
            </a:r>
            <a:r>
              <a:rPr kumimoji="0" lang="en-US" altLang="en-US" sz="2100" b="0" i="0" u="none" strike="noStrike" cap="none" normalizeH="0" baseline="0" dirty="0">
                <a:ln>
                  <a:noFill/>
                </a:ln>
                <a:solidFill>
                  <a:schemeClr val="tx1">
                    <a:lumMod val="50000"/>
                    <a:lumOff val="50000"/>
                  </a:schemeClr>
                </a:solidFill>
                <a:effectLst/>
                <a:latin typeface="Arial" panose="020B0604020202020204" pitchFamily="34" charset="0"/>
                <a:cs typeface="Arial" panose="020B0604020202020204" pitchFamily="34" charset="0"/>
              </a:rPr>
              <a:t>with new security features (before:</a:t>
            </a:r>
            <a:r>
              <a:rPr kumimoji="0" lang="en-US" altLang="en-US" sz="2100" b="0" i="0" u="none" strike="noStrike" cap="none" normalizeH="0" baseline="0" dirty="0">
                <a:ln>
                  <a:noFill/>
                </a:ln>
                <a:solidFill>
                  <a:schemeClr val="tx1">
                    <a:lumMod val="50000"/>
                    <a:lumOff val="50000"/>
                  </a:schemeClr>
                </a:solidFill>
                <a:effectLst/>
                <a:latin typeface="inherit"/>
              </a:rPr>
              <a:t> </a:t>
            </a:r>
            <a:r>
              <a:rPr kumimoji="0" lang="en-US" altLang="en-US" sz="2100" b="0" i="0" u="none" strike="noStrike" cap="none" normalizeH="0" baseline="0" dirty="0">
                <a:ln>
                  <a:noFill/>
                </a:ln>
                <a:effectLst/>
                <a:latin typeface="Old English Text MT" panose="03040902040508030806" pitchFamily="66" charset="0"/>
              </a:rPr>
              <a:t>DM</a:t>
            </a:r>
            <a:r>
              <a:rPr kumimoji="0" lang="en-US" altLang="en-US" sz="400" b="0" i="0" u="none" strike="noStrike" cap="none" normalizeH="0" baseline="0" dirty="0">
                <a:ln>
                  <a:noFill/>
                </a:ln>
                <a:solidFill>
                  <a:schemeClr val="tx1">
                    <a:lumMod val="50000"/>
                    <a:lumOff val="50000"/>
                  </a:schemeClr>
                </a:solidFill>
                <a:effectLst/>
              </a:rPr>
              <a:t> </a:t>
            </a:r>
            <a:r>
              <a:rPr lang="en-US" altLang="en-US" dirty="0">
                <a:solidFill>
                  <a:schemeClr val="tx1">
                    <a:lumMod val="50000"/>
                    <a:lumOff val="50000"/>
                  </a:schemeClr>
                </a:solidFill>
                <a:latin typeface="inherit"/>
              </a:rPr>
              <a:t>)</a:t>
            </a:r>
            <a:endParaRPr kumimoji="0" lang="en-US" altLang="en-US" sz="1800" b="0" i="0" u="none" strike="noStrike" cap="none" normalizeH="0" baseline="0" dirty="0">
              <a:ln>
                <a:noFill/>
              </a:ln>
              <a:solidFill>
                <a:schemeClr val="tx1">
                  <a:lumMod val="50000"/>
                  <a:lumOff val="50000"/>
                </a:schemeClr>
              </a:solidFill>
              <a:effectLst/>
              <a:latin typeface="Arial" panose="020B0604020202020204" pitchFamily="34" charset="0"/>
            </a:endParaRPr>
          </a:p>
        </p:txBody>
      </p:sp>
      <p:pic>
        <p:nvPicPr>
          <p:cNvPr id="3" name="Picture 2"/>
          <p:cNvPicPr>
            <a:picLocks noChangeAspect="1"/>
          </p:cNvPicPr>
          <p:nvPr/>
        </p:nvPicPr>
        <p:blipFill>
          <a:blip r:embed="rId5"/>
          <a:stretch>
            <a:fillRect/>
          </a:stretch>
        </p:blipFill>
        <p:spPr>
          <a:xfrm>
            <a:off x="7890444" y="4601190"/>
            <a:ext cx="3050424" cy="1473643"/>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215949" y="3666863"/>
            <a:ext cx="2433278"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dirty="0" err="1">
                <a:solidFill>
                  <a:srgbClr val="FF0000"/>
                </a:solidFill>
                <a:latin typeface="Arial" panose="020B0604020202020204" pitchFamily="34" charset="0"/>
                <a:cs typeface="Arial" panose="020B0604020202020204" pitchFamily="34" charset="0"/>
              </a:rPr>
              <a:t>Un</a:t>
            </a:r>
            <a:r>
              <a:rPr lang="de-DE" dirty="0">
                <a:latin typeface="Arial" panose="020B0604020202020204" pitchFamily="34" charset="0"/>
                <a:cs typeface="Arial" panose="020B0604020202020204" pitchFamily="34" charset="0"/>
              </a:rPr>
              <a:t>-like in State</a:t>
            </a:r>
          </a:p>
          <a:p>
            <a:r>
              <a:rPr lang="de-DE" dirty="0" err="1">
                <a:solidFill>
                  <a:schemeClr val="tx1">
                    <a:lumMod val="50000"/>
                    <a:lumOff val="50000"/>
                  </a:schemeClr>
                </a:solidFill>
                <a:latin typeface="Arial" panose="020B0604020202020204" pitchFamily="34" charset="0"/>
                <a:cs typeface="Arial" panose="020B0604020202020204" pitchFamily="34" charset="0"/>
              </a:rPr>
              <a:t>hence</a:t>
            </a:r>
            <a:r>
              <a:rPr lang="de-DE" dirty="0">
                <a:solidFill>
                  <a:schemeClr val="tx1">
                    <a:lumMod val="50000"/>
                    <a:lumOff val="50000"/>
                  </a:schemeClr>
                </a:solidFill>
                <a:latin typeface="Arial" panose="020B0604020202020204" pitchFamily="34" charset="0"/>
                <a:cs typeface="Arial" panose="020B0604020202020204" pitchFamily="34" charset="0"/>
              </a:rPr>
              <a:t> </a:t>
            </a:r>
            <a:r>
              <a:rPr lang="de-DE" dirty="0" err="1">
                <a:solidFill>
                  <a:schemeClr val="tx1">
                    <a:lumMod val="50000"/>
                    <a:lumOff val="50000"/>
                  </a:schemeClr>
                </a:solidFill>
                <a:latin typeface="Arial" panose="020B0604020202020204" pitchFamily="34" charset="0"/>
                <a:cs typeface="Arial" panose="020B0604020202020204" pitchFamily="34" charset="0"/>
              </a:rPr>
              <a:t>anyway</a:t>
            </a:r>
            <a:r>
              <a:rPr lang="de-DE" dirty="0">
                <a:solidFill>
                  <a:schemeClr val="tx1">
                    <a:lumMod val="50000"/>
                    <a:lumOff val="50000"/>
                  </a:schemeClr>
                </a:solidFill>
                <a:latin typeface="Arial" panose="020B0604020202020204" pitchFamily="34" charset="0"/>
                <a:cs typeface="Arial" panose="020B0604020202020204" pitchFamily="34" charset="0"/>
              </a:rPr>
              <a:t> not </a:t>
            </a:r>
            <a:endParaRPr lang="en-GB" dirty="0">
              <a:solidFill>
                <a:schemeClr val="tx1">
                  <a:lumMod val="50000"/>
                  <a:lumOff val="50000"/>
                </a:schemeClr>
              </a:solidFill>
              <a:latin typeface="Arial" panose="020B0604020202020204" pitchFamily="34" charset="0"/>
              <a:cs typeface="Arial" panose="020B0604020202020204" pitchFamily="34" charset="0"/>
            </a:endParaRPr>
          </a:p>
          <a:p>
            <a:r>
              <a:rPr lang="de-DE" dirty="0" err="1">
                <a:solidFill>
                  <a:schemeClr val="tx1">
                    <a:lumMod val="50000"/>
                    <a:lumOff val="50000"/>
                  </a:schemeClr>
                </a:solidFill>
                <a:latin typeface="Arial" panose="020B0604020202020204" pitchFamily="34" charset="0"/>
                <a:cs typeface="Arial" panose="020B0604020202020204" pitchFamily="34" charset="0"/>
              </a:rPr>
              <a:t>Identical</a:t>
            </a:r>
            <a:r>
              <a:rPr lang="de-DE" dirty="0">
                <a:solidFill>
                  <a:schemeClr val="tx1">
                    <a:lumMod val="50000"/>
                    <a:lumOff val="50000"/>
                  </a:schemeClr>
                </a:solidFill>
                <a:latin typeface="Arial" panose="020B0604020202020204" pitchFamily="34" charset="0"/>
                <a:cs typeface="Arial" panose="020B0604020202020204" pitchFamily="34" charset="0"/>
              </a:rPr>
              <a:t> </a:t>
            </a:r>
            <a:r>
              <a:rPr lang="de-DE" dirty="0" err="1">
                <a:solidFill>
                  <a:schemeClr val="tx1">
                    <a:lumMod val="50000"/>
                    <a:lumOff val="50000"/>
                  </a:schemeClr>
                </a:solidFill>
                <a:latin typeface="Arial" panose="020B0604020202020204" pitchFamily="34" charset="0"/>
                <a:cs typeface="Arial" panose="020B0604020202020204" pitchFamily="34" charset="0"/>
              </a:rPr>
              <a:t>by</a:t>
            </a:r>
            <a:r>
              <a:rPr lang="de-DE" dirty="0">
                <a:solidFill>
                  <a:schemeClr val="tx1">
                    <a:lumMod val="50000"/>
                    <a:lumOff val="50000"/>
                  </a:schemeClr>
                </a:solidFill>
                <a:latin typeface="Arial" panose="020B0604020202020204" pitchFamily="34" charset="0"/>
                <a:cs typeface="Arial" panose="020B0604020202020204" pitchFamily="34" charset="0"/>
              </a:rPr>
              <a:t> </a:t>
            </a:r>
            <a:r>
              <a:rPr lang="de-DE" dirty="0" err="1">
                <a:solidFill>
                  <a:schemeClr val="tx1">
                    <a:lumMod val="50000"/>
                    <a:lumOff val="50000"/>
                  </a:schemeClr>
                </a:solidFill>
                <a:latin typeface="Arial" panose="020B0604020202020204" pitchFamily="34" charset="0"/>
                <a:cs typeface="Arial" panose="020B0604020202020204" pitchFamily="34" charset="0"/>
              </a:rPr>
              <a:t>Descent</a:t>
            </a:r>
            <a:r>
              <a:rPr lang="de-DE" dirty="0">
                <a:solidFill>
                  <a:schemeClr val="tx1">
                    <a:lumMod val="50000"/>
                    <a:lumOff val="50000"/>
                  </a:schemeClr>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6"/>
          <a:stretch>
            <a:fillRect/>
          </a:stretch>
        </p:blipFill>
        <p:spPr>
          <a:xfrm>
            <a:off x="11684525" y="3940185"/>
            <a:ext cx="439144" cy="2791267"/>
          </a:xfrm>
          <a:prstGeom prst="rect">
            <a:avLst/>
          </a:prstGeom>
          <a:ln w="28575">
            <a:solidFill>
              <a:srgbClr val="BCC46C"/>
            </a:solidFill>
          </a:ln>
          <a:effectLst>
            <a:outerShdw blurRad="50800" dist="38100" dir="2700000" algn="tl" rotWithShape="0">
              <a:prstClr val="black">
                <a:alpha val="40000"/>
              </a:prstClr>
            </a:outerShdw>
          </a:effectLst>
        </p:spPr>
      </p:pic>
      <p:sp>
        <p:nvSpPr>
          <p:cNvPr id="8" name="Left Brace 7"/>
          <p:cNvSpPr/>
          <p:nvPr/>
        </p:nvSpPr>
        <p:spPr>
          <a:xfrm>
            <a:off x="11151906" y="3940185"/>
            <a:ext cx="466627" cy="2791267"/>
          </a:xfrm>
          <a:prstGeom prst="leftBrace">
            <a:avLst>
              <a:gd name="adj1" fmla="val 8333"/>
              <a:gd name="adj2" fmla="val 52599"/>
            </a:avLst>
          </a:prstGeom>
          <a:ln w="38100">
            <a:solidFill>
              <a:srgbClr val="BCC46C"/>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8976780" y="5658670"/>
            <a:ext cx="740004" cy="369332"/>
          </a:xfrm>
          <a:prstGeom prst="rect">
            <a:avLst/>
          </a:prstGeom>
          <a:noFill/>
        </p:spPr>
        <p:txBody>
          <a:bodyPr wrap="square" rtlCol="0">
            <a:spAutoFit/>
          </a:bodyPr>
          <a:lstStyle/>
          <a:p>
            <a:r>
              <a:rPr lang="en-US" altLang="en-US" dirty="0">
                <a:latin typeface="Old English Text MT" panose="03040902040508030806" pitchFamily="66" charset="0"/>
              </a:rPr>
              <a:t>DM</a:t>
            </a:r>
            <a:endParaRPr lang="en-GB" dirty="0"/>
          </a:p>
        </p:txBody>
      </p:sp>
      <p:sp>
        <p:nvSpPr>
          <p:cNvPr id="19" name="Textfeld 5"/>
          <p:cNvSpPr txBox="1"/>
          <p:nvPr/>
        </p:nvSpPr>
        <p:spPr>
          <a:xfrm>
            <a:off x="11231466" y="146516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27</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084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064" y="2776673"/>
            <a:ext cx="3031461" cy="1641863"/>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300"/>
                    </a14:imgEffect>
                    <a14:imgEffect>
                      <a14:saturation sat="70000"/>
                    </a14:imgEffect>
                  </a14:imgLayer>
                </a14:imgProps>
              </a:ext>
              <a:ext uri="{28A0092B-C50C-407E-A947-70E740481C1C}">
                <a14:useLocalDpi xmlns:a14="http://schemas.microsoft.com/office/drawing/2010/main" val="0"/>
              </a:ext>
            </a:extLst>
          </a:blip>
          <a:stretch>
            <a:fillRect/>
          </a:stretch>
        </p:blipFill>
        <p:spPr>
          <a:xfrm>
            <a:off x="3856065" y="4474995"/>
            <a:ext cx="3031461" cy="1599838"/>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4246787" y="3666863"/>
            <a:ext cx="1979364"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a:latin typeface="Arial" panose="020B0604020202020204" pitchFamily="34" charset="0"/>
                <a:cs typeface="Arial" panose="020B0604020202020204" pitchFamily="34" charset="0"/>
              </a:rPr>
              <a:t>‚Alike in State‘ </a:t>
            </a:r>
            <a:r>
              <a:rPr lang="en-GB">
                <a:solidFill>
                  <a:schemeClr val="tx1">
                    <a:lumMod val="50000"/>
                    <a:lumOff val="50000"/>
                  </a:schemeClr>
                </a:solidFill>
                <a:latin typeface="Arial" panose="020B0604020202020204" pitchFamily="34" charset="0"/>
                <a:cs typeface="Arial" panose="020B0604020202020204" pitchFamily="34" charset="0"/>
              </a:rPr>
              <a:t>but not ‚Identical by Descent‘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22" y="2742448"/>
            <a:ext cx="3031461" cy="1641863"/>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39" y="4432970"/>
            <a:ext cx="3031461" cy="1641863"/>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1351747" y="3389864"/>
            <a:ext cx="2258653"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a:solidFill>
                  <a:srgbClr val="0000FF"/>
                </a:solidFill>
                <a:latin typeface="Arial" panose="020B0604020202020204" pitchFamily="34" charset="0"/>
                <a:cs typeface="Arial" panose="020B0604020202020204" pitchFamily="34" charset="0"/>
              </a:rPr>
              <a:t>‚Identical by Descent‘ </a:t>
            </a:r>
          </a:p>
          <a:p>
            <a:r>
              <a:rPr lang="en-GB">
                <a:latin typeface="Arial" panose="020B0604020202020204" pitchFamily="34" charset="0"/>
                <a:cs typeface="Arial" panose="020B0604020202020204" pitchFamily="34" charset="0"/>
              </a:rPr>
              <a:t>and hence anyway </a:t>
            </a:r>
          </a:p>
          <a:p>
            <a:r>
              <a:rPr lang="en-GB">
                <a:latin typeface="Arial" panose="020B0604020202020204" pitchFamily="34" charset="0"/>
                <a:cs typeface="Arial" panose="020B0604020202020204" pitchFamily="34" charset="0"/>
              </a:rPr>
              <a:t>‚Alike in State‘</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443" y="2845317"/>
            <a:ext cx="3031461" cy="1641863"/>
          </a:xfrm>
          <a:prstGeom prst="rect">
            <a:avLst/>
          </a:prstGeom>
          <a:effectLst>
            <a:outerShdw blurRad="50800" dist="38100" dir="2700000" algn="tl" rotWithShape="0">
              <a:prstClr val="black">
                <a:alpha val="40000"/>
              </a:prstClr>
            </a:outerShdw>
          </a:effectLst>
        </p:spPr>
      </p:pic>
      <p:sp>
        <p:nvSpPr>
          <p:cNvPr id="14" name="Textfeld 4"/>
          <p:cNvSpPr txBox="1">
            <a:spLocks noChangeArrowheads="1"/>
          </p:cNvSpPr>
          <p:nvPr/>
        </p:nvSpPr>
        <p:spPr bwMode="auto">
          <a:xfrm>
            <a:off x="72667" y="12112"/>
            <a:ext cx="12051001" cy="1569660"/>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latin typeface="Arial" panose="020B0604020202020204" pitchFamily="34" charset="0"/>
                <a:cs typeface="Arial" panose="020B0604020202020204" pitchFamily="34" charset="0"/>
              </a:rPr>
              <a:t>If </a:t>
            </a:r>
            <a:r>
              <a:rPr lang="en-GB" sz="2400">
                <a:solidFill>
                  <a:srgbClr val="0000FF"/>
                </a:solidFill>
                <a:latin typeface="Arial" panose="020B0604020202020204" pitchFamily="34" charset="0"/>
                <a:cs typeface="Arial" panose="020B0604020202020204" pitchFamily="34" charset="0"/>
              </a:rPr>
              <a:t>ibd</a:t>
            </a:r>
            <a:r>
              <a:rPr lang="en-GB" sz="2400">
                <a:latin typeface="Arial" panose="020B0604020202020204" pitchFamily="34" charset="0"/>
                <a:cs typeface="Arial" panose="020B0604020202020204" pitchFamily="34" charset="0"/>
              </a:rPr>
              <a:t>, then alleles are exactly same (no Mutation), with exactly same effect on pheno-type. </a:t>
            </a:r>
            <a:r>
              <a:rPr lang="en-GB" sz="2400">
                <a:solidFill>
                  <a:schemeClr val="tx1">
                    <a:lumMod val="50000"/>
                    <a:lumOff val="50000"/>
                  </a:schemeClr>
                </a:solidFill>
                <a:latin typeface="Arial" panose="020B0604020202020204" pitchFamily="34" charset="0"/>
                <a:cs typeface="Arial" panose="020B0604020202020204" pitchFamily="34" charset="0"/>
              </a:rPr>
              <a:t>If not ibd but </a:t>
            </a:r>
            <a:r>
              <a:rPr lang="en-GB" sz="2400">
                <a:latin typeface="Arial" panose="020B0604020202020204" pitchFamily="34" charset="0"/>
                <a:cs typeface="Arial" panose="020B0604020202020204" pitchFamily="34" charset="0"/>
              </a:rPr>
              <a:t>ais</a:t>
            </a:r>
            <a:r>
              <a:rPr lang="en-GB" sz="2400">
                <a:solidFill>
                  <a:schemeClr val="tx1">
                    <a:lumMod val="50000"/>
                    <a:lumOff val="50000"/>
                  </a:schemeClr>
                </a:solidFill>
                <a:latin typeface="Arial" panose="020B0604020202020204" pitchFamily="34" charset="0"/>
                <a:cs typeface="Arial" panose="020B0604020202020204" pitchFamily="34" charset="0"/>
              </a:rPr>
              <a:t>, then alleles have still same effect on phenotpye yet may have changed minimally since they were once in the distant past ibd; e.g., a point mutation changed the codon CT</a:t>
            </a:r>
            <a:r>
              <a:rPr lang="en-GB" sz="2400">
                <a:latin typeface="Arial" panose="020B0604020202020204" pitchFamily="34" charset="0"/>
                <a:cs typeface="Arial" panose="020B0604020202020204" pitchFamily="34" charset="0"/>
              </a:rPr>
              <a:t>T</a:t>
            </a:r>
            <a:r>
              <a:rPr lang="en-GB" sz="2400">
                <a:solidFill>
                  <a:schemeClr val="tx1">
                    <a:lumMod val="50000"/>
                    <a:lumOff val="50000"/>
                  </a:schemeClr>
                </a:solidFill>
                <a:latin typeface="Arial" panose="020B0604020202020204" pitchFamily="34" charset="0"/>
                <a:cs typeface="Arial" panose="020B0604020202020204" pitchFamily="34" charset="0"/>
              </a:rPr>
              <a:t> to CT</a:t>
            </a:r>
            <a:r>
              <a:rPr lang="en-GB" sz="2400">
                <a:latin typeface="Arial" panose="020B0604020202020204" pitchFamily="34" charset="0"/>
                <a:cs typeface="Arial" panose="020B0604020202020204" pitchFamily="34" charset="0"/>
              </a:rPr>
              <a:t>C</a:t>
            </a:r>
            <a:r>
              <a:rPr lang="en-GB" sz="2400">
                <a:solidFill>
                  <a:schemeClr val="tx1">
                    <a:lumMod val="50000"/>
                    <a:lumOff val="50000"/>
                  </a:schemeClr>
                </a:solidFill>
                <a:latin typeface="Arial" panose="020B0604020202020204" pitchFamily="34" charset="0"/>
                <a:cs typeface="Arial" panose="020B0604020202020204" pitchFamily="34" charset="0"/>
              </a:rPr>
              <a:t> or CT</a:t>
            </a:r>
            <a:r>
              <a:rPr lang="en-GB" sz="2400">
                <a:latin typeface="Arial" panose="020B0604020202020204" pitchFamily="34" charset="0"/>
                <a:cs typeface="Arial" panose="020B0604020202020204" pitchFamily="34" charset="0"/>
              </a:rPr>
              <a:t>A</a:t>
            </a:r>
            <a:r>
              <a:rPr lang="en-GB" sz="2400">
                <a:solidFill>
                  <a:schemeClr val="tx1">
                    <a:lumMod val="50000"/>
                    <a:lumOff val="50000"/>
                  </a:schemeClr>
                </a:solidFill>
                <a:latin typeface="Arial" panose="020B0604020202020204" pitchFamily="34" charset="0"/>
                <a:cs typeface="Arial" panose="020B0604020202020204" pitchFamily="34" charset="0"/>
              </a:rPr>
              <a:t> or CT</a:t>
            </a:r>
            <a:r>
              <a:rPr lang="en-GB" sz="2400">
                <a:latin typeface="Arial" panose="020B0604020202020204" pitchFamily="34" charset="0"/>
                <a:cs typeface="Arial" panose="020B0604020202020204" pitchFamily="34" charset="0"/>
              </a:rPr>
              <a:t>G</a:t>
            </a:r>
            <a:r>
              <a:rPr lang="en-GB" sz="2400">
                <a:solidFill>
                  <a:schemeClr val="tx1">
                    <a:lumMod val="50000"/>
                    <a:lumOff val="50000"/>
                  </a:schemeClr>
                </a:solidFill>
                <a:latin typeface="Arial" panose="020B0604020202020204" pitchFamily="34" charset="0"/>
                <a:cs typeface="Arial" panose="020B0604020202020204" pitchFamily="34" charset="0"/>
              </a:rPr>
              <a:t> (all coding for leucin; </a:t>
            </a:r>
            <a:r>
              <a:rPr lang="en-GB" sz="2400">
                <a:latin typeface="Arial" panose="020B0604020202020204" pitchFamily="34" charset="0"/>
                <a:cs typeface="Arial" panose="020B0604020202020204" pitchFamily="34" charset="0"/>
              </a:rPr>
              <a:t>silent </a:t>
            </a:r>
            <a:r>
              <a:rPr lang="en-GB" sz="2400">
                <a:solidFill>
                  <a:schemeClr val="tx1">
                    <a:lumMod val="50000"/>
                    <a:lumOff val="50000"/>
                  </a:schemeClr>
                </a:solidFill>
                <a:latin typeface="Arial" panose="020B0604020202020204" pitchFamily="34" charset="0"/>
                <a:cs typeface="Arial" panose="020B0604020202020204" pitchFamily="34" charset="0"/>
              </a:rPr>
              <a:t>change).</a:t>
            </a:r>
          </a:p>
        </p:txBody>
      </p:sp>
      <p:sp>
        <p:nvSpPr>
          <p:cNvPr id="17" name="TextBox 16"/>
          <p:cNvSpPr txBox="1"/>
          <p:nvPr/>
        </p:nvSpPr>
        <p:spPr>
          <a:xfrm>
            <a:off x="1254593" y="2260772"/>
            <a:ext cx="1864209"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a:latin typeface="Arial" panose="020B0604020202020204" pitchFamily="34" charset="0"/>
                <a:cs typeface="Arial" panose="020B0604020202020204" pitchFamily="34" charset="0"/>
              </a:rPr>
              <a:t>A1</a:t>
            </a:r>
            <a:r>
              <a:rPr lang="en-GB" baseline="-25000">
                <a:latin typeface="Arial" panose="020B0604020202020204" pitchFamily="34" charset="0"/>
                <a:cs typeface="Arial" panose="020B0604020202020204" pitchFamily="34" charset="0"/>
              </a:rPr>
              <a:t>(*2019) </a:t>
            </a:r>
            <a:r>
              <a:rPr lang="en-GB">
                <a:latin typeface="Arial" panose="020B0604020202020204" pitchFamily="34" charset="0"/>
                <a:cs typeface="Arial" panose="020B0604020202020204" pitchFamily="34" charset="0"/>
              </a:rPr>
              <a:t>A1 </a:t>
            </a:r>
            <a:r>
              <a:rPr lang="en-GB" baseline="-25000">
                <a:latin typeface="Arial" panose="020B0604020202020204" pitchFamily="34" charset="0"/>
                <a:cs typeface="Arial" panose="020B0604020202020204" pitchFamily="34" charset="0"/>
              </a:rPr>
              <a:t>(*2019)</a:t>
            </a:r>
          </a:p>
        </p:txBody>
      </p:sp>
      <p:sp>
        <p:nvSpPr>
          <p:cNvPr id="18" name="TextBox 17"/>
          <p:cNvSpPr txBox="1"/>
          <p:nvPr/>
        </p:nvSpPr>
        <p:spPr>
          <a:xfrm>
            <a:off x="8374461" y="2260772"/>
            <a:ext cx="1944642"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a:latin typeface="Arial" panose="020B0604020202020204" pitchFamily="34" charset="0"/>
                <a:cs typeface="Arial" panose="020B0604020202020204" pitchFamily="34" charset="0"/>
              </a:rPr>
              <a:t>A1</a:t>
            </a:r>
            <a:r>
              <a:rPr lang="en-GB" baseline="-25000">
                <a:latin typeface="Arial" panose="020B0604020202020204" pitchFamily="34" charset="0"/>
                <a:cs typeface="Arial" panose="020B0604020202020204" pitchFamily="34" charset="0"/>
              </a:rPr>
              <a:t>(*2019) </a:t>
            </a:r>
            <a:r>
              <a:rPr lang="en-GB">
                <a:latin typeface="Arial" panose="020B0604020202020204" pitchFamily="34" charset="0"/>
                <a:cs typeface="Arial" panose="020B0604020202020204" pitchFamily="34" charset="0"/>
              </a:rPr>
              <a:t>A</a:t>
            </a:r>
            <a:r>
              <a:rPr lang="en-GB">
                <a:solidFill>
                  <a:srgbClr val="FF0000"/>
                </a:solidFill>
                <a:latin typeface="Arial" panose="020B0604020202020204" pitchFamily="34" charset="0"/>
                <a:cs typeface="Arial" panose="020B0604020202020204" pitchFamily="34" charset="0"/>
              </a:rPr>
              <a:t>2</a:t>
            </a:r>
            <a:r>
              <a:rPr lang="en-GB">
                <a:latin typeface="Arial" panose="020B0604020202020204" pitchFamily="34" charset="0"/>
                <a:cs typeface="Arial" panose="020B0604020202020204" pitchFamily="34" charset="0"/>
              </a:rPr>
              <a:t> </a:t>
            </a:r>
            <a:r>
              <a:rPr lang="en-GB" baseline="-25000">
                <a:latin typeface="Arial" panose="020B0604020202020204" pitchFamily="34" charset="0"/>
                <a:cs typeface="Arial" panose="020B0604020202020204" pitchFamily="34" charset="0"/>
              </a:rPr>
              <a:t>(*1991) </a:t>
            </a:r>
          </a:p>
        </p:txBody>
      </p:sp>
      <p:pic>
        <p:nvPicPr>
          <p:cNvPr id="3" name="Picture 2"/>
          <p:cNvPicPr>
            <a:picLocks noChangeAspect="1"/>
          </p:cNvPicPr>
          <p:nvPr/>
        </p:nvPicPr>
        <p:blipFill>
          <a:blip r:embed="rId5"/>
          <a:stretch>
            <a:fillRect/>
          </a:stretch>
        </p:blipFill>
        <p:spPr>
          <a:xfrm>
            <a:off x="7890444" y="4601190"/>
            <a:ext cx="3050424" cy="1473643"/>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215949" y="3805407"/>
            <a:ext cx="2433278"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a:solidFill>
                  <a:srgbClr val="FF0000"/>
                </a:solidFill>
                <a:latin typeface="Arial" panose="020B0604020202020204" pitchFamily="34" charset="0"/>
                <a:cs typeface="Arial" panose="020B0604020202020204" pitchFamily="34" charset="0"/>
              </a:rPr>
              <a:t>Un</a:t>
            </a:r>
            <a:r>
              <a:rPr lang="en-GB">
                <a:latin typeface="Arial" panose="020B0604020202020204" pitchFamily="34" charset="0"/>
                <a:cs typeface="Arial" panose="020B0604020202020204" pitchFamily="34" charset="0"/>
              </a:rPr>
              <a:t>-like in State</a:t>
            </a:r>
          </a:p>
          <a:p>
            <a:r>
              <a:rPr lang="en-GB">
                <a:solidFill>
                  <a:schemeClr val="tx1">
                    <a:lumMod val="50000"/>
                    <a:lumOff val="50000"/>
                  </a:schemeClr>
                </a:solidFill>
                <a:latin typeface="Arial" panose="020B0604020202020204" pitchFamily="34" charset="0"/>
                <a:cs typeface="Arial" panose="020B0604020202020204" pitchFamily="34" charset="0"/>
              </a:rPr>
              <a:t>hence anyway not </a:t>
            </a:r>
          </a:p>
          <a:p>
            <a:r>
              <a:rPr lang="en-GB">
                <a:solidFill>
                  <a:schemeClr val="tx1">
                    <a:lumMod val="50000"/>
                    <a:lumOff val="50000"/>
                  </a:schemeClr>
                </a:solidFill>
                <a:latin typeface="Arial" panose="020B0604020202020204" pitchFamily="34" charset="0"/>
                <a:cs typeface="Arial" panose="020B0604020202020204" pitchFamily="34" charset="0"/>
              </a:rPr>
              <a:t>Identical by Descent </a:t>
            </a:r>
          </a:p>
        </p:txBody>
      </p:sp>
      <p:pic>
        <p:nvPicPr>
          <p:cNvPr id="2" name="Picture 1"/>
          <p:cNvPicPr>
            <a:picLocks noChangeAspect="1"/>
          </p:cNvPicPr>
          <p:nvPr/>
        </p:nvPicPr>
        <p:blipFill>
          <a:blip r:embed="rId6"/>
          <a:stretch>
            <a:fillRect/>
          </a:stretch>
        </p:blipFill>
        <p:spPr>
          <a:xfrm>
            <a:off x="11684525" y="3940185"/>
            <a:ext cx="439144" cy="2791267"/>
          </a:xfrm>
          <a:prstGeom prst="rect">
            <a:avLst/>
          </a:prstGeom>
          <a:ln w="28575">
            <a:solidFill>
              <a:srgbClr val="BCC46C"/>
            </a:solidFill>
          </a:ln>
          <a:effectLst>
            <a:outerShdw blurRad="50800" dist="38100" dir="2700000" algn="tl" rotWithShape="0">
              <a:prstClr val="black">
                <a:alpha val="40000"/>
              </a:prstClr>
            </a:outerShdw>
          </a:effectLst>
        </p:spPr>
      </p:pic>
      <p:sp>
        <p:nvSpPr>
          <p:cNvPr id="8" name="Left Brace 7"/>
          <p:cNvSpPr/>
          <p:nvPr/>
        </p:nvSpPr>
        <p:spPr>
          <a:xfrm>
            <a:off x="11151906" y="3940185"/>
            <a:ext cx="466627" cy="2791267"/>
          </a:xfrm>
          <a:prstGeom prst="leftBrace">
            <a:avLst>
              <a:gd name="adj1" fmla="val 8333"/>
              <a:gd name="adj2" fmla="val 52599"/>
            </a:avLst>
          </a:prstGeom>
          <a:ln w="38100">
            <a:solidFill>
              <a:srgbClr val="BCC46C"/>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8976780" y="5658670"/>
            <a:ext cx="740004" cy="369332"/>
          </a:xfrm>
          <a:prstGeom prst="rect">
            <a:avLst/>
          </a:prstGeom>
          <a:noFill/>
        </p:spPr>
        <p:txBody>
          <a:bodyPr wrap="square" rtlCol="0">
            <a:spAutoFit/>
          </a:bodyPr>
          <a:lstStyle/>
          <a:p>
            <a:r>
              <a:rPr lang="en-GB" altLang="en-US">
                <a:latin typeface="Old English Text MT" panose="03040902040508030806" pitchFamily="66" charset="0"/>
              </a:rPr>
              <a:t>DM</a:t>
            </a:r>
            <a:endParaRPr lang="en-GB"/>
          </a:p>
        </p:txBody>
      </p:sp>
      <p:sp>
        <p:nvSpPr>
          <p:cNvPr id="19" name="Textfeld 5"/>
          <p:cNvSpPr txBox="1"/>
          <p:nvPr/>
        </p:nvSpPr>
        <p:spPr>
          <a:xfrm>
            <a:off x="11238424" y="1635293"/>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28</a:t>
            </a:fld>
            <a:endParaRPr lang="en-GB" sz="2400">
              <a:latin typeface="Arial" panose="020B0604020202020204" pitchFamily="34" charset="0"/>
              <a:cs typeface="Arial" panose="020B0604020202020204" pitchFamily="34" charset="0"/>
            </a:endParaRPr>
          </a:p>
        </p:txBody>
      </p:sp>
      <p:sp>
        <p:nvSpPr>
          <p:cNvPr id="21" name="TextBox 20"/>
          <p:cNvSpPr txBox="1"/>
          <p:nvPr/>
        </p:nvSpPr>
        <p:spPr>
          <a:xfrm>
            <a:off x="3856064" y="6154601"/>
            <a:ext cx="3076364"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a:solidFill>
                  <a:srgbClr val="7030A0"/>
                </a:solidFill>
                <a:latin typeface="Arial" panose="020B0604020202020204" pitchFamily="34" charset="0"/>
                <a:cs typeface="Arial" panose="020B0604020202020204" pitchFamily="34" charset="0"/>
              </a:rPr>
              <a:t>Homozygous</a:t>
            </a:r>
            <a:br>
              <a:rPr lang="en-GB">
                <a:solidFill>
                  <a:srgbClr val="7030A0"/>
                </a:solidFill>
                <a:latin typeface="Arial" panose="020B0604020202020204" pitchFamily="34" charset="0"/>
                <a:cs typeface="Arial" panose="020B0604020202020204" pitchFamily="34" charset="0"/>
              </a:rPr>
            </a:br>
            <a:r>
              <a:rPr lang="en-GB">
                <a:solidFill>
                  <a:srgbClr val="7030A0"/>
                </a:solidFill>
                <a:latin typeface="Arial" panose="020B0604020202020204" pitchFamily="34" charset="0"/>
                <a:cs typeface="Arial" panose="020B0604020202020204" pitchFamily="34" charset="0"/>
              </a:rPr>
              <a:t>Inbreeding-irrelevant</a:t>
            </a:r>
            <a:endParaRPr lang="en-GB" baseline="-25000">
              <a:latin typeface="Arial" panose="020B0604020202020204" pitchFamily="34" charset="0"/>
              <a:cs typeface="Arial" panose="020B0604020202020204" pitchFamily="34" charset="0"/>
            </a:endParaRPr>
          </a:p>
        </p:txBody>
      </p:sp>
      <p:sp>
        <p:nvSpPr>
          <p:cNvPr id="22" name="TextBox 21"/>
          <p:cNvSpPr txBox="1"/>
          <p:nvPr/>
        </p:nvSpPr>
        <p:spPr>
          <a:xfrm>
            <a:off x="565822" y="6139898"/>
            <a:ext cx="3044578"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a:latin typeface="Arial" panose="020B0604020202020204" pitchFamily="34" charset="0"/>
                <a:cs typeface="Arial" panose="020B0604020202020204" pitchFamily="34" charset="0"/>
              </a:rPr>
              <a:t>Homozygous</a:t>
            </a:r>
          </a:p>
          <a:p>
            <a:pPr algn="ctr"/>
            <a:r>
              <a:rPr lang="en-GB">
                <a:latin typeface="Arial" panose="020B0604020202020204" pitchFamily="34" charset="0"/>
                <a:cs typeface="Arial" panose="020B0604020202020204" pitchFamily="34" charset="0"/>
              </a:rPr>
              <a:t>Inbreeding-relevant</a:t>
            </a:r>
          </a:p>
        </p:txBody>
      </p:sp>
      <p:sp>
        <p:nvSpPr>
          <p:cNvPr id="23" name="TextBox 22"/>
          <p:cNvSpPr txBox="1"/>
          <p:nvPr/>
        </p:nvSpPr>
        <p:spPr>
          <a:xfrm>
            <a:off x="7942521" y="6267243"/>
            <a:ext cx="2998347"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a:latin typeface="Arial" panose="020B0604020202020204" pitchFamily="34" charset="0"/>
                <a:cs typeface="Arial" panose="020B0604020202020204" pitchFamily="34" charset="0"/>
              </a:rPr>
              <a:t>Heterozygous</a:t>
            </a:r>
            <a:endParaRPr lang="en-GB" baseline="-250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FFB33EA-7D19-4797-88C8-F47922C93FE6}"/>
              </a:ext>
            </a:extLst>
          </p:cNvPr>
          <p:cNvSpPr txBox="1"/>
          <p:nvPr/>
        </p:nvSpPr>
        <p:spPr>
          <a:xfrm>
            <a:off x="4508423" y="2260772"/>
            <a:ext cx="1771645"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a:latin typeface="Arial" panose="020B0604020202020204" pitchFamily="34" charset="0"/>
                <a:cs typeface="Arial" panose="020B0604020202020204" pitchFamily="34" charset="0"/>
              </a:rPr>
              <a:t>A1</a:t>
            </a:r>
            <a:r>
              <a:rPr lang="en-GB" baseline="-25000">
                <a:latin typeface="Arial" panose="020B0604020202020204" pitchFamily="34" charset="0"/>
                <a:cs typeface="Arial" panose="020B0604020202020204" pitchFamily="34" charset="0"/>
              </a:rPr>
              <a:t>(*2019) </a:t>
            </a:r>
            <a:r>
              <a:rPr lang="en-GB">
                <a:solidFill>
                  <a:srgbClr val="7030A0"/>
                </a:solidFill>
                <a:latin typeface="Arial" panose="020B0604020202020204" pitchFamily="34" charset="0"/>
                <a:cs typeface="Arial" panose="020B0604020202020204" pitchFamily="34" charset="0"/>
              </a:rPr>
              <a:t>A1</a:t>
            </a:r>
            <a:r>
              <a:rPr lang="en-GB" baseline="-25000">
                <a:solidFill>
                  <a:srgbClr val="7030A0"/>
                </a:solidFill>
                <a:latin typeface="Arial" panose="020B0604020202020204" pitchFamily="34" charset="0"/>
                <a:cs typeface="Arial" panose="020B0604020202020204" pitchFamily="34" charset="0"/>
              </a:rPr>
              <a:t>(*2000)</a:t>
            </a:r>
            <a:endParaRPr lang="en-GB" baseline="-25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328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7302" y="65677"/>
            <a:ext cx="12006967"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GB" sz="2400" dirty="0">
                <a:solidFill>
                  <a:srgbClr val="0000FF"/>
                </a:solidFill>
                <a:latin typeface="Arial" panose="020B0604020202020204" pitchFamily="34" charset="0"/>
                <a:cs typeface="Arial" panose="020B0604020202020204" pitchFamily="34" charset="0"/>
              </a:rPr>
              <a:t>Kinship</a:t>
            </a:r>
            <a:r>
              <a:rPr lang="en-GB" sz="2400" dirty="0">
                <a:latin typeface="Arial" panose="020B0604020202020204" pitchFamily="34" charset="0"/>
                <a:cs typeface="Arial" panose="020B0604020202020204" pitchFamily="34" charset="0"/>
              </a:rPr>
              <a:t> </a:t>
            </a:r>
            <a:r>
              <a:rPr lang="en-GB" sz="2400" i="1" dirty="0">
                <a:latin typeface="Arial" panose="020B0604020202020204" pitchFamily="34" charset="0"/>
                <a:cs typeface="Arial" panose="020B0604020202020204" pitchFamily="34" charset="0"/>
              </a:rPr>
              <a:t>aka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coancestry</a:t>
            </a:r>
            <a:r>
              <a:rPr lang="en-GB" sz="2400" dirty="0">
                <a:latin typeface="Arial" panose="020B0604020202020204" pitchFamily="34" charset="0"/>
                <a:cs typeface="Arial" panose="020B0604020202020204" pitchFamily="34" charset="0"/>
              </a:rPr>
              <a:t> </a:t>
            </a:r>
            <a:r>
              <a:rPr lang="en-GB" sz="2400" i="1" dirty="0">
                <a:latin typeface="Arial" panose="020B0604020202020204" pitchFamily="34" charset="0"/>
                <a:cs typeface="Arial" panose="020B0604020202020204" pitchFamily="34" charset="0"/>
              </a:rPr>
              <a:t>aka</a:t>
            </a:r>
            <a:r>
              <a:rPr lang="en-GB" sz="2400" dirty="0">
                <a:latin typeface="Arial" panose="020B0604020202020204" pitchFamily="34" charset="0"/>
                <a:cs typeface="Arial" panose="020B0604020202020204" pitchFamily="34" charset="0"/>
              </a:rPr>
              <a:t> coefficient of consanguinity</a:t>
            </a:r>
          </a:p>
        </p:txBody>
      </p:sp>
      <p:sp>
        <p:nvSpPr>
          <p:cNvPr id="5" name="Textfeld 2"/>
          <p:cNvSpPr txBox="1"/>
          <p:nvPr/>
        </p:nvSpPr>
        <p:spPr>
          <a:xfrm>
            <a:off x="77302" y="621730"/>
            <a:ext cx="5228284" cy="618630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a:latin typeface="Arial" panose="020B0604020202020204" pitchFamily="34" charset="0"/>
                <a:cs typeface="Arial" panose="020B0604020202020204" pitchFamily="34" charset="0"/>
              </a:rPr>
              <a:t>The so-called </a:t>
            </a:r>
            <a:r>
              <a:rPr lang="en-US" dirty="0">
                <a:solidFill>
                  <a:srgbClr val="0000FF"/>
                </a:solidFill>
                <a:latin typeface="Arial" panose="020B0604020202020204" pitchFamily="34" charset="0"/>
                <a:cs typeface="Arial" panose="020B0604020202020204" pitchFamily="34" charset="0"/>
              </a:rPr>
              <a:t>kinship</a:t>
            </a:r>
            <a:r>
              <a:rPr lang="en-US" b="1" dirty="0">
                <a:solidFill>
                  <a:srgbClr val="D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two individuals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and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a:t>
            </a:r>
            <a:r>
              <a:rPr lang="en-US" dirty="0">
                <a:solidFill>
                  <a:srgbClr val="0000FF"/>
                </a:solidFill>
                <a:latin typeface="Lucida Handwriting" panose="03010101010101010101" pitchFamily="66" charset="0"/>
              </a:rPr>
              <a:t>f</a:t>
            </a:r>
            <a:r>
              <a:rPr lang="en-US" dirty="0">
                <a:latin typeface="Arial" panose="020B0604020202020204" pitchFamily="34" charset="0"/>
                <a:cs typeface="Arial" panose="020B0604020202020204" pitchFamily="34" charset="0"/>
              </a:rPr>
              <a:t> </a:t>
            </a:r>
            <a:r>
              <a:rPr lang="en-US" baseline="-25000" dirty="0">
                <a:latin typeface="Arial" panose="020B0604020202020204" pitchFamily="34" charset="0"/>
                <a:cs typeface="Arial" panose="020B0604020202020204" pitchFamily="34" charset="0"/>
              </a:rPr>
              <a:t>(AB)  </a:t>
            </a:r>
            <a:r>
              <a:rPr lang="en-US" dirty="0">
                <a:latin typeface="Arial" panose="020B0604020202020204" pitchFamily="34" charset="0"/>
                <a:cs typeface="Arial" panose="020B0604020202020204" pitchFamily="34" charset="0"/>
              </a:rPr>
              <a:t>is identical with the inbreeding coefficient F</a:t>
            </a:r>
            <a:r>
              <a:rPr lang="en-US" baseline="-25000"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of their progeny X:   </a:t>
            </a:r>
            <a:r>
              <a:rPr lang="en-US" dirty="0">
                <a:solidFill>
                  <a:srgbClr val="0000FF"/>
                </a:solidFill>
                <a:latin typeface="Lucida Handwriting" panose="03010101010101010101" pitchFamily="66" charset="0"/>
              </a:rPr>
              <a:t>f</a:t>
            </a:r>
            <a:r>
              <a:rPr lang="en-US" baseline="-25000" dirty="0">
                <a:latin typeface="Arial" panose="020B0604020202020204" pitchFamily="34" charset="0"/>
                <a:cs typeface="Arial" panose="020B0604020202020204" pitchFamily="34" charset="0"/>
              </a:rPr>
              <a:t>(AB) </a:t>
            </a:r>
            <a:r>
              <a:rPr lang="en-US" dirty="0">
                <a:latin typeface="Arial" panose="020B0604020202020204" pitchFamily="34" charset="0"/>
                <a:cs typeface="Arial" panose="020B0604020202020204" pitchFamily="34" charset="0"/>
              </a:rPr>
              <a:t> = F</a:t>
            </a:r>
            <a:r>
              <a:rPr lang="en-US" baseline="-25000"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a:t>
            </a:r>
            <a:r>
              <a:rPr lang="en-US" dirty="0">
                <a:solidFill>
                  <a:schemeClr val="tx1">
                    <a:lumMod val="50000"/>
                    <a:lumOff val="50000"/>
                  </a:schemeClr>
                </a:solidFill>
                <a:latin typeface="Arial" panose="020B0604020202020204" pitchFamily="34" charset="0"/>
                <a:cs typeface="Arial" panose="020B0604020202020204" pitchFamily="34" charset="0"/>
              </a:rPr>
              <a:t>(= F</a:t>
            </a:r>
            <a:r>
              <a:rPr lang="en-US" baseline="-25000" dirty="0">
                <a:solidFill>
                  <a:schemeClr val="tx1">
                    <a:lumMod val="50000"/>
                    <a:lumOff val="50000"/>
                  </a:schemeClr>
                </a:solidFill>
                <a:latin typeface="Arial" panose="020B0604020202020204" pitchFamily="34" charset="0"/>
                <a:cs typeface="Arial" panose="020B0604020202020204" pitchFamily="34" charset="0"/>
              </a:rPr>
              <a:t>(Y)</a:t>
            </a:r>
            <a:r>
              <a:rPr lang="en-US" dirty="0">
                <a:solidFill>
                  <a:schemeClr val="tx1">
                    <a:lumMod val="50000"/>
                    <a:lumOff val="50000"/>
                  </a:schemeClr>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 and B are un</a:t>
            </a:r>
            <a:r>
              <a:rPr lang="en-US" dirty="0">
                <a:solidFill>
                  <a:srgbClr val="0000FF"/>
                </a:solidFill>
                <a:latin typeface="Arial" panose="020B0604020202020204" pitchFamily="34" charset="0"/>
                <a:cs typeface="Arial" panose="020B0604020202020204" pitchFamily="34" charset="0"/>
              </a:rPr>
              <a:t>related</a:t>
            </a:r>
            <a:r>
              <a:rPr lang="en-US" dirty="0">
                <a:latin typeface="Arial" panose="020B0604020202020204" pitchFamily="34" charset="0"/>
                <a:cs typeface="Arial" panose="020B0604020202020204" pitchFamily="34" charset="0"/>
              </a:rPr>
              <a:t>, then their offspring is non-inbred (</a:t>
            </a:r>
            <a:r>
              <a:rPr lang="en-US" dirty="0">
                <a:solidFill>
                  <a:schemeClr val="tx1">
                    <a:lumMod val="50000"/>
                    <a:lumOff val="50000"/>
                  </a:schemeClr>
                </a:solidFill>
                <a:latin typeface="Arial" panose="020B0604020202020204" pitchFamily="34" charset="0"/>
                <a:cs typeface="Arial" panose="020B0604020202020204" pitchFamily="34" charset="0"/>
              </a:rPr>
              <a:t>whatever the </a:t>
            </a:r>
            <a:r>
              <a:rPr lang="en-US" dirty="0">
                <a:solidFill>
                  <a:srgbClr val="0000FF"/>
                </a:solidFill>
                <a:latin typeface="Arial" panose="020B0604020202020204" pitchFamily="34" charset="0"/>
                <a:cs typeface="Arial" panose="020B0604020202020204" pitchFamily="34" charset="0"/>
              </a:rPr>
              <a:t>inbreeding</a:t>
            </a:r>
            <a:r>
              <a:rPr lang="en-US" dirty="0">
                <a:solidFill>
                  <a:schemeClr val="tx1">
                    <a:lumMod val="50000"/>
                    <a:lumOff val="50000"/>
                  </a:schemeClr>
                </a:solidFill>
                <a:latin typeface="Arial" panose="020B0604020202020204" pitchFamily="34" charset="0"/>
                <a:cs typeface="Arial" panose="020B0604020202020204" pitchFamily="34" charset="0"/>
              </a:rPr>
              <a:t> of A and B may be; … be cautious, this apodictic statement does not apply for auto-polyploids such as potato: we need </a:t>
            </a:r>
            <a:r>
              <a:rPr lang="en-US" dirty="0">
                <a:solidFill>
                  <a:srgbClr val="0000FF"/>
                </a:solidFill>
                <a:latin typeface="Arial" panose="020B0604020202020204" pitchFamily="34" charset="0"/>
                <a:cs typeface="Arial" panose="020B0604020202020204" pitchFamily="34" charset="0"/>
              </a:rPr>
              <a:t>haploid</a:t>
            </a:r>
            <a:r>
              <a:rPr lang="en-US" dirty="0">
                <a:solidFill>
                  <a:schemeClr val="tx1">
                    <a:lumMod val="50000"/>
                    <a:lumOff val="50000"/>
                  </a:schemeClr>
                </a:solidFill>
                <a:latin typeface="Arial" panose="020B0604020202020204" pitchFamily="34" charset="0"/>
                <a:cs typeface="Arial" panose="020B0604020202020204" pitchFamily="34" charset="0"/>
              </a:rPr>
              <a:t> gametes to </a:t>
            </a:r>
            <a:r>
              <a:rPr lang="en-US" dirty="0">
                <a:latin typeface="Arial" panose="020B0604020202020204" pitchFamily="34" charset="0"/>
                <a:cs typeface="Arial" panose="020B0604020202020204" pitchFamily="34" charset="0"/>
              </a:rPr>
              <a:t>non</a:t>
            </a:r>
            <a:r>
              <a:rPr lang="en-US" dirty="0">
                <a:solidFill>
                  <a:schemeClr val="tx1">
                    <a:lumMod val="50000"/>
                    <a:lumOff val="50000"/>
                  </a:schemeClr>
                </a:solidFill>
                <a:latin typeface="Arial" panose="020B0604020202020204" pitchFamily="34" charset="0"/>
                <a:cs typeface="Arial" panose="020B0604020202020204" pitchFamily="34" charset="0"/>
              </a:rPr>
              <a:t>-transmit ‘zygosity’ from parent plant v</a:t>
            </a:r>
            <a:r>
              <a:rPr lang="en-US" i="1" dirty="0">
                <a:solidFill>
                  <a:schemeClr val="tx1">
                    <a:lumMod val="50000"/>
                    <a:lumOff val="50000"/>
                  </a:schemeClr>
                </a:solidFill>
                <a:latin typeface="Arial" panose="020B0604020202020204" pitchFamily="34" charset="0"/>
                <a:cs typeface="Arial" panose="020B0604020202020204" pitchFamily="34" charset="0"/>
              </a:rPr>
              <a:t>ia</a:t>
            </a:r>
            <a:r>
              <a:rPr lang="en-US" dirty="0">
                <a:solidFill>
                  <a:schemeClr val="tx1">
                    <a:lumMod val="50000"/>
                    <a:lumOff val="50000"/>
                  </a:schemeClr>
                </a:solidFill>
                <a:latin typeface="Arial" panose="020B0604020202020204" pitchFamily="34" charset="0"/>
                <a:cs typeface="Arial" panose="020B0604020202020204" pitchFamily="34" charset="0"/>
              </a:rPr>
              <a:t> gamete to offspring)</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 important point is: </a:t>
            </a:r>
          </a:p>
          <a:p>
            <a:r>
              <a:rPr lang="en-US" dirty="0">
                <a:latin typeface="Arial" panose="020B0604020202020204" pitchFamily="34" charset="0"/>
                <a:cs typeface="Arial" panose="020B0604020202020204" pitchFamily="34" charset="0"/>
              </a:rPr>
              <a:t>The kinship of an individual A to itself </a:t>
            </a:r>
            <a:r>
              <a:rPr lang="en-US" dirty="0">
                <a:solidFill>
                  <a:srgbClr val="0000FF"/>
                </a:solidFill>
                <a:latin typeface="Lucida Handwriting" panose="03010101010101010101" pitchFamily="66" charset="0"/>
              </a:rPr>
              <a:t>f</a:t>
            </a:r>
            <a:r>
              <a:rPr lang="en-US" baseline="-25000" dirty="0">
                <a:latin typeface="Arial" panose="020B0604020202020204" pitchFamily="34" charset="0"/>
                <a:cs typeface="Arial" panose="020B0604020202020204" pitchFamily="34" charset="0"/>
              </a:rPr>
              <a:t>(AA)</a:t>
            </a:r>
            <a:r>
              <a:rPr lang="en-US" dirty="0">
                <a:latin typeface="Arial" panose="020B0604020202020204" pitchFamily="34" charset="0"/>
                <a:cs typeface="Arial" panose="020B0604020202020204" pitchFamily="34" charset="0"/>
              </a:rPr>
              <a:t> is the inbreeding coefficient of the offspring from  mating the individual A to itself (self-fertilization).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individual is non-inbred:    </a:t>
            </a:r>
            <a:r>
              <a:rPr lang="en-US" dirty="0">
                <a:solidFill>
                  <a:srgbClr val="0000FF"/>
                </a:solidFill>
                <a:latin typeface="Lucida Handwriting" panose="03010101010101010101" pitchFamily="66" charset="0"/>
              </a:rPr>
              <a:t>f</a:t>
            </a:r>
            <a:r>
              <a:rPr lang="en-US" dirty="0">
                <a:latin typeface="Arial" panose="020B0604020202020204" pitchFamily="34" charset="0"/>
                <a:cs typeface="Arial" panose="020B0604020202020204" pitchFamily="34" charset="0"/>
              </a:rPr>
              <a:t> </a:t>
            </a:r>
            <a:r>
              <a:rPr lang="en-US" baseline="-25000" dirty="0">
                <a:latin typeface="Arial" panose="020B0604020202020204" pitchFamily="34" charset="0"/>
                <a:cs typeface="Arial" panose="020B0604020202020204" pitchFamily="34" charset="0"/>
              </a:rPr>
              <a:t>(AA) </a:t>
            </a:r>
            <a:r>
              <a:rPr lang="en-US" dirty="0">
                <a:latin typeface="Arial" panose="020B0604020202020204" pitchFamily="34" charset="0"/>
                <a:cs typeface="Arial" panose="020B0604020202020204" pitchFamily="34" charset="0"/>
              </a:rPr>
              <a:t>=  ½</a:t>
            </a:r>
          </a:p>
          <a:p>
            <a:r>
              <a:rPr lang="en-US" dirty="0">
                <a:latin typeface="Arial" panose="020B0604020202020204" pitchFamily="34" charset="0"/>
                <a:cs typeface="Arial" panose="020B0604020202020204" pitchFamily="34" charset="0"/>
              </a:rPr>
              <a:t>If individual is homozygous: </a:t>
            </a:r>
            <a:r>
              <a:rPr lang="en-US" dirty="0">
                <a:solidFill>
                  <a:srgbClr val="0000FF"/>
                </a:solidFill>
                <a:latin typeface="Lucida Handwriting" panose="03010101010101010101" pitchFamily="66" charset="0"/>
              </a:rPr>
              <a:t>f</a:t>
            </a:r>
            <a:r>
              <a:rPr lang="en-US" dirty="0">
                <a:latin typeface="Arial" panose="020B0604020202020204" pitchFamily="34" charset="0"/>
                <a:cs typeface="Arial" panose="020B0604020202020204" pitchFamily="34" charset="0"/>
              </a:rPr>
              <a:t> </a:t>
            </a:r>
            <a:r>
              <a:rPr lang="en-US" baseline="-25000" dirty="0">
                <a:latin typeface="Arial" panose="020B0604020202020204" pitchFamily="34" charset="0"/>
                <a:cs typeface="Arial" panose="020B0604020202020204" pitchFamily="34" charset="0"/>
              </a:rPr>
              <a:t>(AA) </a:t>
            </a:r>
            <a:r>
              <a:rPr lang="en-US" dirty="0">
                <a:latin typeface="Arial" panose="020B0604020202020204" pitchFamily="34" charset="0"/>
                <a:cs typeface="Arial" panose="020B0604020202020204" pitchFamily="34" charset="0"/>
              </a:rPr>
              <a:t>=  1</a:t>
            </a:r>
          </a:p>
          <a:p>
            <a:r>
              <a:rPr lang="en-US" dirty="0">
                <a:latin typeface="Arial" panose="020B0604020202020204" pitchFamily="34" charset="0"/>
                <a:cs typeface="Arial" panose="020B0604020202020204" pitchFamily="34" charset="0"/>
              </a:rPr>
              <a:t>If 0 &lt; F</a:t>
            </a:r>
            <a:r>
              <a:rPr lang="en-US" baseline="-25000"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&lt; 1:  then </a:t>
            </a:r>
            <a:r>
              <a:rPr lang="en-US" dirty="0">
                <a:solidFill>
                  <a:srgbClr val="0000FF"/>
                </a:solidFill>
                <a:latin typeface="Lucida Handwriting" panose="03010101010101010101" pitchFamily="66" charset="0"/>
              </a:rPr>
              <a:t>f</a:t>
            </a:r>
            <a:r>
              <a:rPr lang="en-US" dirty="0">
                <a:latin typeface="Arial" panose="020B0604020202020204" pitchFamily="34" charset="0"/>
                <a:cs typeface="Arial" panose="020B0604020202020204" pitchFamily="34" charset="0"/>
              </a:rPr>
              <a:t> </a:t>
            </a:r>
            <a:r>
              <a:rPr lang="en-US" baseline="-25000" dirty="0">
                <a:latin typeface="Arial" panose="020B0604020202020204" pitchFamily="34" charset="0"/>
                <a:cs typeface="Arial" panose="020B0604020202020204" pitchFamily="34" charset="0"/>
              </a:rPr>
              <a:t>(AA) </a:t>
            </a:r>
            <a:r>
              <a:rPr lang="en-US" dirty="0">
                <a:latin typeface="Arial" panose="020B0604020202020204" pitchFamily="34" charset="0"/>
                <a:cs typeface="Arial" panose="020B0604020202020204" pitchFamily="34" charset="0"/>
              </a:rPr>
              <a:t>=  ½ [1 + F</a:t>
            </a:r>
            <a:r>
              <a:rPr lang="en-US" baseline="-25000"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Hence, for the kinship of an individual to itself,</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we have ½  ≤ </a:t>
            </a:r>
            <a:r>
              <a:rPr lang="en-US" dirty="0">
                <a:solidFill>
                  <a:srgbClr val="0000FF"/>
                </a:solidFill>
                <a:latin typeface="Lucida Handwriting" panose="03010101010101010101" pitchFamily="66" charset="0"/>
              </a:rPr>
              <a:t>f</a:t>
            </a:r>
            <a:r>
              <a:rPr lang="en-US" dirty="0">
                <a:latin typeface="Arial" panose="020B0604020202020204" pitchFamily="34" charset="0"/>
                <a:cs typeface="Arial" panose="020B0604020202020204" pitchFamily="34" charset="0"/>
              </a:rPr>
              <a:t> </a:t>
            </a:r>
            <a:r>
              <a:rPr lang="en-US" baseline="-25000" dirty="0">
                <a:latin typeface="Arial" panose="020B0604020202020204" pitchFamily="34" charset="0"/>
                <a:cs typeface="Arial" panose="020B0604020202020204" pitchFamily="34" charset="0"/>
              </a:rPr>
              <a:t>(AA) </a:t>
            </a:r>
            <a:r>
              <a:rPr lang="en-US" dirty="0">
                <a:latin typeface="Arial" panose="020B0604020202020204" pitchFamily="34" charset="0"/>
                <a:cs typeface="Arial" panose="020B0604020202020204" pitchFamily="34" charset="0"/>
              </a:rPr>
              <a:t>≤  1. </a:t>
            </a:r>
          </a:p>
        </p:txBody>
      </p:sp>
      <p:pic>
        <p:nvPicPr>
          <p:cNvPr id="4" name="Picture 3"/>
          <p:cNvPicPr>
            <a:picLocks noChangeAspect="1"/>
          </p:cNvPicPr>
          <p:nvPr/>
        </p:nvPicPr>
        <p:blipFill>
          <a:blip r:embed="rId2"/>
          <a:stretch>
            <a:fillRect/>
          </a:stretch>
        </p:blipFill>
        <p:spPr>
          <a:xfrm>
            <a:off x="5360120" y="622686"/>
            <a:ext cx="3205277" cy="775318"/>
          </a:xfrm>
          <a:prstGeom prst="rect">
            <a:avLst/>
          </a:prstGeom>
          <a:effectLst>
            <a:outerShdw blurRad="50800" dist="38100" dir="2700000" algn="tl" rotWithShape="0">
              <a:prstClr val="black">
                <a:alpha val="40000"/>
              </a:prstClr>
            </a:outerShdw>
          </a:effectLst>
        </p:spPr>
      </p:pic>
      <p:sp>
        <p:nvSpPr>
          <p:cNvPr id="8" name="Rechteck 2"/>
          <p:cNvSpPr/>
          <p:nvPr/>
        </p:nvSpPr>
        <p:spPr>
          <a:xfrm>
            <a:off x="8657389" y="755689"/>
            <a:ext cx="3426879" cy="646331"/>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GB" dirty="0">
                <a:latin typeface="Arial" panose="020B0604020202020204" pitchFamily="34" charset="0"/>
                <a:cs typeface="Arial" panose="020B0604020202020204" pitchFamily="34" charset="0"/>
              </a:rPr>
              <a:t>https://www.nature.com/</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articles/nrg1960</a:t>
            </a:r>
          </a:p>
        </p:txBody>
      </p:sp>
      <p:grpSp>
        <p:nvGrpSpPr>
          <p:cNvPr id="9" name="Group 8">
            <a:extLst>
              <a:ext uri="{FF2B5EF4-FFF2-40B4-BE49-F238E27FC236}">
                <a16:creationId xmlns:a16="http://schemas.microsoft.com/office/drawing/2014/main" id="{5E7C1990-8CAE-423C-AF63-0C7B6F4345DC}"/>
              </a:ext>
            </a:extLst>
          </p:cNvPr>
          <p:cNvGrpSpPr/>
          <p:nvPr/>
        </p:nvGrpSpPr>
        <p:grpSpPr>
          <a:xfrm>
            <a:off x="5360120" y="1450360"/>
            <a:ext cx="6754578" cy="5117642"/>
            <a:chOff x="5360120" y="1450360"/>
            <a:chExt cx="6754578" cy="5117642"/>
          </a:xfrm>
        </p:grpSpPr>
        <p:pic>
          <p:nvPicPr>
            <p:cNvPr id="11" name="Picture 10"/>
            <p:cNvPicPr>
              <a:picLocks noChangeAspect="1"/>
            </p:cNvPicPr>
            <p:nvPr/>
          </p:nvPicPr>
          <p:blipFill>
            <a:blip r:embed="rId3"/>
            <a:stretch>
              <a:fillRect/>
            </a:stretch>
          </p:blipFill>
          <p:spPr>
            <a:xfrm>
              <a:off x="5360120" y="1450360"/>
              <a:ext cx="6754578" cy="511764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7E94FBF-72D1-43F4-9D77-1028663E9628}"/>
                </a:ext>
              </a:extLst>
            </p:cNvPr>
            <p:cNvPicPr>
              <a:picLocks noChangeAspect="1"/>
            </p:cNvPicPr>
            <p:nvPr/>
          </p:nvPicPr>
          <p:blipFill>
            <a:blip r:embed="rId4"/>
            <a:stretch>
              <a:fillRect/>
            </a:stretch>
          </p:blipFill>
          <p:spPr>
            <a:xfrm>
              <a:off x="7026089" y="3723137"/>
              <a:ext cx="2008093" cy="251573"/>
            </a:xfrm>
            <a:prstGeom prst="rect">
              <a:avLst/>
            </a:prstGeom>
          </p:spPr>
        </p:pic>
      </p:grpSp>
      <p:sp>
        <p:nvSpPr>
          <p:cNvPr id="6" name="Textfeld 5"/>
          <p:cNvSpPr txBox="1"/>
          <p:nvPr/>
        </p:nvSpPr>
        <p:spPr>
          <a:xfrm>
            <a:off x="11577520" y="6365558"/>
            <a:ext cx="614481" cy="461665"/>
          </a:xfrm>
          <a:prstGeom prst="rect">
            <a:avLst/>
          </a:prstGeom>
          <a:solidFill>
            <a:schemeClr val="bg1"/>
          </a:solidFill>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29</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53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3</a:t>
            </a:fld>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72000" y="36000"/>
            <a:ext cx="12058816" cy="4247317"/>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You already know: HWE (Hardy-Weinberg-Equilibrium status of a random-mating population).</a:t>
            </a:r>
          </a:p>
          <a:p>
            <a:endParaRPr lang="en-GB"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Keywords of this chapter:</a:t>
            </a:r>
          </a:p>
          <a:p>
            <a:r>
              <a:rPr lang="en-GB" dirty="0">
                <a:latin typeface="Arial" panose="020B0604020202020204" pitchFamily="34" charset="0"/>
                <a:cs typeface="Arial" panose="020B0604020202020204" pitchFamily="34" charset="0"/>
              </a:rPr>
              <a:t>100% heterozygosity is a Fata Morgana</a:t>
            </a:r>
            <a:r>
              <a:rPr lang="en-GB" baseline="30000" dirty="0">
                <a:solidFill>
                  <a:srgbClr val="0000FF"/>
                </a:solidFill>
                <a:latin typeface="Arial" panose="020B0604020202020204" pitchFamily="34" charset="0"/>
                <a:cs typeface="Arial" panose="020B0604020202020204" pitchFamily="34" charset="0"/>
                <a:sym typeface="Wingdings" panose="05000000000000000000" pitchFamily="2" charset="2"/>
              </a:rPr>
              <a:t>§</a:t>
            </a:r>
            <a:r>
              <a:rPr lang="en-GB" dirty="0">
                <a:latin typeface="Arial" panose="020B0604020202020204" pitchFamily="34" charset="0"/>
                <a:cs typeface="Arial" panose="020B0604020202020204" pitchFamily="34" charset="0"/>
              </a:rPr>
              <a:t>, especially if expected for a polygenic trait or genome-wide. Genome-wide homozygosity is a biological possibility. </a:t>
            </a:r>
          </a:p>
          <a:p>
            <a:r>
              <a:rPr lang="en-GB" dirty="0">
                <a:latin typeface="Arial" panose="020B0604020202020204" pitchFamily="34" charset="0"/>
                <a:cs typeface="Arial" panose="020B0604020202020204" pitchFamily="34" charset="0"/>
              </a:rPr>
              <a:t>Self-Fertilization, Inbreeding. Alike in State. Identical by Descent. Inbreeding Coefficient F, Panmictic Index P, P=1-F. </a:t>
            </a:r>
            <a:r>
              <a:rPr lang="en-GB" dirty="0">
                <a:latin typeface="Arial" panose="020B0604020202020204" pitchFamily="34" charset="0"/>
                <a:cs typeface="Arial" panose="020B0604020202020204" pitchFamily="34" charset="0"/>
                <a:sym typeface="Webdings" panose="05030102010509060703" pitchFamily="18" charset="2"/>
              </a:rPr>
              <a:t>Level of homozygosity is indicative for inbreeding if we follow the identical-by-descent-related (ups and downs of degree of) homozygosity. </a:t>
            </a:r>
          </a:p>
          <a:p>
            <a:endParaRPr lang="en-GB"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Algebra:  </a:t>
            </a:r>
          </a:p>
          <a:p>
            <a:pPr>
              <a:spcAft>
                <a:spcPts val="500"/>
              </a:spcAft>
              <a:defRPr/>
            </a:pPr>
            <a:r>
              <a:rPr lang="en-GB" dirty="0">
                <a:latin typeface="Arial" panose="020B0604020202020204" pitchFamily="34" charset="0"/>
                <a:cs typeface="Arial" panose="020B0604020202020204" pitchFamily="34" charset="0"/>
              </a:rPr>
              <a:t>Self-fertilization reduces heterozygosity by half of what-it-is </a:t>
            </a:r>
            <a:r>
              <a:rPr lang="en-GB" dirty="0">
                <a:solidFill>
                  <a:srgbClr val="0000FF"/>
                </a:solidFill>
                <a:latin typeface="Arial" panose="020B0604020202020204" pitchFamily="34" charset="0"/>
                <a:cs typeface="Arial" panose="020B0604020202020204" pitchFamily="34" charset="0"/>
              </a:rPr>
              <a:t>per generation of selfing</a:t>
            </a:r>
            <a:r>
              <a:rPr lang="en-GB" dirty="0">
                <a:latin typeface="Arial" panose="020B0604020202020204" pitchFamily="34" charset="0"/>
                <a:cs typeface="Arial" panose="020B0604020202020204" pitchFamily="34" charset="0"/>
              </a:rPr>
              <a:t>.</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Frequency of heterozygotes in generation t: </a:t>
            </a:r>
            <a:r>
              <a:rPr lang="en-GB" dirty="0" err="1">
                <a:latin typeface="Arial" panose="020B0604020202020204" pitchFamily="34" charset="0"/>
                <a:cs typeface="Arial" panose="020B0604020202020204" pitchFamily="34" charset="0"/>
              </a:rPr>
              <a:t>H</a:t>
            </a:r>
            <a:r>
              <a:rPr lang="en-GB" baseline="-25000" dirty="0" err="1">
                <a:latin typeface="Arial" panose="020B0604020202020204" pitchFamily="34" charset="0"/>
                <a:cs typeface="Arial" panose="020B0604020202020204" pitchFamily="34" charset="0"/>
              </a:rPr>
              <a:t>t</a:t>
            </a:r>
            <a:r>
              <a:rPr lang="en-GB" baseline="-250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sym typeface="Wingdings" panose="05000000000000000000" pitchFamily="2" charset="2"/>
              </a:rPr>
              <a:t>= </a:t>
            </a:r>
            <a:r>
              <a:rPr lang="en-GB" dirty="0">
                <a:latin typeface="Arial" panose="020B0604020202020204" pitchFamily="34" charset="0"/>
                <a:cs typeface="Arial" panose="020B0604020202020204" pitchFamily="34" charset="0"/>
              </a:rPr>
              <a:t> H</a:t>
            </a:r>
            <a:r>
              <a:rPr lang="en-GB" baseline="-25000" dirty="0">
                <a:latin typeface="Arial" panose="020B0604020202020204" pitchFamily="34" charset="0"/>
                <a:cs typeface="Arial" panose="020B0604020202020204" pitchFamily="34" charset="0"/>
              </a:rPr>
              <a:t>0</a:t>
            </a:r>
            <a:r>
              <a:rPr lang="en-GB" dirty="0">
                <a:latin typeface="Arial" panose="020B0604020202020204" pitchFamily="34" charset="0"/>
                <a:cs typeface="Arial" panose="020B0604020202020204" pitchFamily="34" charset="0"/>
                <a:sym typeface="Wingdings" panose="05000000000000000000" pitchFamily="2" charset="2"/>
              </a:rPr>
              <a:t></a:t>
            </a:r>
            <a:r>
              <a:rPr lang="en-GB" dirty="0">
                <a:latin typeface="Arial" panose="020B0604020202020204" pitchFamily="34" charset="0"/>
                <a:cs typeface="Arial" panose="020B0604020202020204" pitchFamily="34" charset="0"/>
              </a:rPr>
              <a:t>(1/2)</a:t>
            </a:r>
            <a:r>
              <a:rPr lang="en-GB" baseline="30000" dirty="0">
                <a:latin typeface="Arial" panose="020B0604020202020204" pitchFamily="34" charset="0"/>
                <a:cs typeface="Arial" panose="020B0604020202020204" pitchFamily="34" charset="0"/>
              </a:rPr>
              <a:t>(t)</a:t>
            </a:r>
            <a:r>
              <a:rPr lang="en-GB" dirty="0">
                <a:latin typeface="Arial" panose="020B0604020202020204" pitchFamily="34" charset="0"/>
                <a:cs typeface="Arial" panose="020B0604020202020204" pitchFamily="34" charset="0"/>
              </a:rPr>
              <a:t>. H</a:t>
            </a:r>
            <a:r>
              <a:rPr lang="en-GB" baseline="-25000" dirty="0">
                <a:latin typeface="Arial" panose="020B0604020202020204" pitchFamily="34" charset="0"/>
                <a:cs typeface="Arial" panose="020B0604020202020204" pitchFamily="34" charset="0"/>
              </a:rPr>
              <a:t>0 </a:t>
            </a:r>
            <a:r>
              <a:rPr lang="en-GB" dirty="0">
                <a:latin typeface="Arial" panose="020B0604020202020204" pitchFamily="34" charset="0"/>
                <a:cs typeface="Arial" panose="020B0604020202020204" pitchFamily="34" charset="0"/>
                <a:sym typeface="Wingdings" panose="05000000000000000000" pitchFamily="2" charset="2"/>
              </a:rPr>
              <a:t>= heterozygosity before first selfing (e.g. in F1). </a:t>
            </a:r>
            <a:r>
              <a:rPr lang="en-GB" dirty="0">
                <a:latin typeface="Arial" panose="020B0604020202020204" pitchFamily="34" charset="0"/>
                <a:cs typeface="Arial" panose="020B0604020202020204" pitchFamily="34" charset="0"/>
              </a:rPr>
              <a:t>H</a:t>
            </a:r>
            <a:r>
              <a:rPr lang="en-GB" baseline="-25000" dirty="0">
                <a:latin typeface="Arial" panose="020B0604020202020204" pitchFamily="34" charset="0"/>
                <a:cs typeface="Arial" panose="020B0604020202020204" pitchFamily="34" charset="0"/>
              </a:rPr>
              <a:t>0 </a:t>
            </a:r>
            <a:r>
              <a:rPr lang="en-GB" dirty="0">
                <a:latin typeface="Arial" panose="020B0604020202020204" pitchFamily="34" charset="0"/>
                <a:cs typeface="Arial" panose="020B0604020202020204" pitchFamily="34" charset="0"/>
              </a:rPr>
              <a:t>is not “either yes or no”; it rather shows d</a:t>
            </a:r>
            <a:r>
              <a:rPr lang="en-GB" dirty="0">
                <a:latin typeface="Arial" panose="020B0604020202020204" pitchFamily="34" charset="0"/>
                <a:cs typeface="Arial" panose="020B0604020202020204" pitchFamily="34" charset="0"/>
                <a:sym typeface="Wingdings" panose="05000000000000000000" pitchFamily="2" charset="2"/>
              </a:rPr>
              <a:t>egrees (0% &lt; </a:t>
            </a:r>
            <a:r>
              <a:rPr lang="en-GB" dirty="0">
                <a:latin typeface="Arial" panose="020B0604020202020204" pitchFamily="34" charset="0"/>
                <a:cs typeface="Arial" panose="020B0604020202020204" pitchFamily="34" charset="0"/>
              </a:rPr>
              <a:t>H</a:t>
            </a:r>
            <a:r>
              <a:rPr lang="en-GB" baseline="-25000" dirty="0">
                <a:latin typeface="Arial" panose="020B0604020202020204" pitchFamily="34" charset="0"/>
                <a:cs typeface="Arial" panose="020B0604020202020204" pitchFamily="34" charset="0"/>
              </a:rPr>
              <a:t>0</a:t>
            </a:r>
            <a:r>
              <a:rPr lang="en-GB" dirty="0">
                <a:latin typeface="Arial" panose="020B0604020202020204" pitchFamily="34" charset="0"/>
                <a:cs typeface="Arial" panose="020B0604020202020204" pitchFamily="34" charset="0"/>
                <a:sym typeface="Wingdings" panose="05000000000000000000" pitchFamily="2" charset="2"/>
              </a:rPr>
              <a:t> &lt; </a:t>
            </a:r>
            <a:r>
              <a:rPr lang="en-GB" dirty="0">
                <a:solidFill>
                  <a:srgbClr val="0000FF"/>
                </a:solidFill>
                <a:latin typeface="Arial" panose="020B0604020202020204" pitchFamily="34" charset="0"/>
                <a:cs typeface="Arial" panose="020B0604020202020204" pitchFamily="34" charset="0"/>
                <a:sym typeface="Wingdings" panose="05000000000000000000" pitchFamily="2" charset="2"/>
              </a:rPr>
              <a:t>100%</a:t>
            </a:r>
            <a:r>
              <a:rPr lang="en-GB" baseline="30000" dirty="0">
                <a:solidFill>
                  <a:srgbClr val="0000FF"/>
                </a:solidFill>
                <a:latin typeface="Arial" panose="020B0604020202020204" pitchFamily="34" charset="0"/>
                <a:cs typeface="Arial" panose="020B0604020202020204" pitchFamily="34" charset="0"/>
                <a:sym typeface="Wingdings" panose="05000000000000000000" pitchFamily="2" charset="2"/>
              </a:rPr>
              <a:t>§</a:t>
            </a:r>
            <a:r>
              <a:rPr lang="en-GB" dirty="0">
                <a:latin typeface="Arial" panose="020B0604020202020204" pitchFamily="34" charset="0"/>
                <a:cs typeface="Arial" panose="020B0604020202020204" pitchFamily="34" charset="0"/>
                <a:sym typeface="Wingdings" panose="05000000000000000000" pitchFamily="2" charset="2"/>
              </a:rPr>
              <a:t>) ... because we consider many loci per individual.  </a:t>
            </a:r>
            <a:r>
              <a:rPr lang="en-GB" dirty="0">
                <a:latin typeface="Arial" panose="020B0604020202020204" pitchFamily="34" charset="0"/>
                <a:cs typeface="Arial" panose="020B0604020202020204" pitchFamily="34" charset="0"/>
              </a:rPr>
              <a:t>t = number of selfing generations.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Mind: t=</a:t>
            </a:r>
            <a:r>
              <a:rPr lang="en-GB" dirty="0">
                <a:solidFill>
                  <a:srgbClr val="0000FF"/>
                </a:solidFill>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selfing generations do bring you to generation F</a:t>
            </a:r>
            <a:r>
              <a:rPr lang="en-GB" dirty="0">
                <a:solidFill>
                  <a:srgbClr val="0000FF"/>
                </a:solidFill>
                <a:latin typeface="Arial" panose="020B0604020202020204" pitchFamily="34" charset="0"/>
                <a:cs typeface="Arial" panose="020B0604020202020204" pitchFamily="34" charset="0"/>
              </a:rPr>
              <a:t>3 </a:t>
            </a:r>
            <a:r>
              <a:rPr lang="en-GB" dirty="0">
                <a:latin typeface="Arial" panose="020B0604020202020204" pitchFamily="34" charset="0"/>
                <a:cs typeface="Arial" panose="020B0604020202020204" pitchFamily="34" charset="0"/>
              </a:rPr>
              <a:t>(F3 ≡ S2 in maize-breeders’ language).</a:t>
            </a:r>
          </a:p>
        </p:txBody>
      </p:sp>
      <p:grpSp>
        <p:nvGrpSpPr>
          <p:cNvPr id="13" name="Group 12">
            <a:extLst>
              <a:ext uri="{FF2B5EF4-FFF2-40B4-BE49-F238E27FC236}">
                <a16:creationId xmlns:a16="http://schemas.microsoft.com/office/drawing/2014/main" id="{AC7D6DE0-4D8A-4689-AF2E-1ADB6D33533F}"/>
              </a:ext>
            </a:extLst>
          </p:cNvPr>
          <p:cNvGrpSpPr/>
          <p:nvPr/>
        </p:nvGrpSpPr>
        <p:grpSpPr>
          <a:xfrm>
            <a:off x="72000" y="753650"/>
            <a:ext cx="6823578" cy="5997879"/>
            <a:chOff x="72000" y="753650"/>
            <a:chExt cx="6823578" cy="5997879"/>
          </a:xfrm>
        </p:grpSpPr>
        <p:pic>
          <p:nvPicPr>
            <p:cNvPr id="4" name="Picture 3">
              <a:extLst>
                <a:ext uri="{FF2B5EF4-FFF2-40B4-BE49-F238E27FC236}">
                  <a16:creationId xmlns:a16="http://schemas.microsoft.com/office/drawing/2014/main" id="{23F2B15C-6785-4E49-8402-32DE2E23A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 y="4455475"/>
              <a:ext cx="3635418" cy="2296054"/>
            </a:xfrm>
            <a:prstGeom prst="rect">
              <a:avLst/>
            </a:prstGeom>
            <a:effectLst>
              <a:outerShdw blurRad="63500" sx="102000" sy="102000" algn="ctr" rotWithShape="0">
                <a:prstClr val="black">
                  <a:alpha val="40000"/>
                </a:prstClr>
              </a:outerShdw>
            </a:effectLst>
          </p:spPr>
        </p:pic>
        <p:sp>
          <p:nvSpPr>
            <p:cNvPr id="5" name="Oval 4">
              <a:extLst>
                <a:ext uri="{FF2B5EF4-FFF2-40B4-BE49-F238E27FC236}">
                  <a16:creationId xmlns:a16="http://schemas.microsoft.com/office/drawing/2014/main" id="{79BF1BDC-B1C6-44B7-88CA-9B47A4AAE352}"/>
                </a:ext>
              </a:extLst>
            </p:cNvPr>
            <p:cNvSpPr/>
            <p:nvPr/>
          </p:nvSpPr>
          <p:spPr>
            <a:xfrm>
              <a:off x="6469693" y="3313134"/>
              <a:ext cx="425885" cy="413359"/>
            </a:xfrm>
            <a:prstGeom prst="ellipse">
              <a:avLst/>
            </a:prstGeom>
            <a:noFill/>
            <a:ln w="28575">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8B7B0D5-6ED4-43D0-BB94-6E8D9E5698E7}"/>
                </a:ext>
              </a:extLst>
            </p:cNvPr>
            <p:cNvSpPr/>
            <p:nvPr/>
          </p:nvSpPr>
          <p:spPr>
            <a:xfrm>
              <a:off x="3860104" y="753650"/>
              <a:ext cx="668343" cy="632564"/>
            </a:xfrm>
            <a:prstGeom prst="ellipse">
              <a:avLst/>
            </a:prstGeom>
            <a:noFill/>
            <a:ln w="28575">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8661E9CA-D79E-4D09-A9DD-4436D523BAA7}"/>
                </a:ext>
              </a:extLst>
            </p:cNvPr>
            <p:cNvCxnSpPr>
              <a:stCxn id="4" idx="3"/>
              <a:endCxn id="5" idx="3"/>
            </p:cNvCxnSpPr>
            <p:nvPr/>
          </p:nvCxnSpPr>
          <p:spPr>
            <a:xfrm flipV="1">
              <a:off x="3707418" y="3665958"/>
              <a:ext cx="2824644" cy="1937544"/>
            </a:xfrm>
            <a:prstGeom prst="straightConnector1">
              <a:avLst/>
            </a:prstGeom>
            <a:ln w="28575">
              <a:solidFill>
                <a:srgbClr val="0000F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878FA7-651B-4C48-BF39-7664499CBA13}"/>
                </a:ext>
              </a:extLst>
            </p:cNvPr>
            <p:cNvCxnSpPr>
              <a:cxnSpLocks/>
              <a:stCxn id="4" idx="3"/>
              <a:endCxn id="7" idx="4"/>
            </p:cNvCxnSpPr>
            <p:nvPr/>
          </p:nvCxnSpPr>
          <p:spPr>
            <a:xfrm flipV="1">
              <a:off x="3707418" y="1386214"/>
              <a:ext cx="486858" cy="4217288"/>
            </a:xfrm>
            <a:prstGeom prst="straightConnector1">
              <a:avLst/>
            </a:prstGeom>
            <a:ln w="28575">
              <a:solidFill>
                <a:srgbClr val="0000F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855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 rechteckige Legende 4"/>
          <p:cNvSpPr/>
          <p:nvPr/>
        </p:nvSpPr>
        <p:spPr>
          <a:xfrm>
            <a:off x="96000" y="4520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Textfeld 5"/>
          <p:cNvSpPr txBox="1"/>
          <p:nvPr/>
        </p:nvSpPr>
        <p:spPr>
          <a:xfrm>
            <a:off x="249810" y="1261280"/>
            <a:ext cx="11738990" cy="3785652"/>
          </a:xfrm>
          <a:prstGeom prst="rect">
            <a:avLst/>
          </a:prstGeom>
          <a:noFill/>
        </p:spPr>
        <p:txBody>
          <a:bodyPr wrap="square" rtlCol="0">
            <a:spAutoFit/>
          </a:bodyPr>
          <a:lstStyle/>
          <a:p>
            <a:endParaRPr lang="en-GB" sz="2400" dirty="0">
              <a:solidFill>
                <a:schemeClr val="tx1">
                  <a:lumMod val="50000"/>
                  <a:lumOff val="50000"/>
                </a:schemeClr>
              </a:solidFill>
              <a:latin typeface="Arial" panose="020B0604020202020204" pitchFamily="34" charset="0"/>
              <a:cs typeface="Arial" panose="020B0604020202020204" pitchFamily="34" charset="0"/>
            </a:endParaRPr>
          </a:p>
          <a:p>
            <a:endParaRPr lang="en-GB" sz="2400" dirty="0">
              <a:solidFill>
                <a:schemeClr val="tx1">
                  <a:lumMod val="50000"/>
                  <a:lumOff val="50000"/>
                </a:schemeClr>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sym typeface="Webdings" panose="05030102010509060703" pitchFamily="18" charset="2"/>
              </a:rPr>
              <a:t>We now look at changes in frequency of homozygotes, caused by one step of self-fertilization, and how, where, inasmuch … this reflects change of inbreeding.</a:t>
            </a:r>
          </a:p>
          <a:p>
            <a:endParaRPr lang="en-GB" sz="2400" dirty="0">
              <a:latin typeface="Arial" panose="020B0604020202020204" pitchFamily="34" charset="0"/>
              <a:cs typeface="Arial" panose="020B0604020202020204" pitchFamily="34" charset="0"/>
              <a:sym typeface="Webdings" panose="05030102010509060703" pitchFamily="18" charset="2"/>
            </a:endParaRPr>
          </a:p>
          <a:p>
            <a:r>
              <a:rPr lang="en-GB" sz="2400" dirty="0">
                <a:latin typeface="Arial" panose="020B0604020202020204" pitchFamily="34" charset="0"/>
                <a:cs typeface="Arial" panose="020B0604020202020204" pitchFamily="34" charset="0"/>
                <a:sym typeface="Webdings" panose="05030102010509060703" pitchFamily="18" charset="2"/>
              </a:rPr>
              <a:t>We will see that the up and down of homozygosity is only indicative for up and down of inbreeding if we follow the identical-by-descent related homozygosity and ignore the alike-in-state related levels of homozygosity. </a:t>
            </a:r>
          </a:p>
          <a:p>
            <a:endParaRPr lang="en-GB" sz="2400" dirty="0">
              <a:latin typeface="Arial" panose="020B0604020202020204" pitchFamily="34" charset="0"/>
              <a:cs typeface="Arial" panose="020B0604020202020204" pitchFamily="34" charset="0"/>
              <a:sym typeface="Webdings" panose="05030102010509060703" pitchFamily="18" charset="2"/>
            </a:endParaRPr>
          </a:p>
          <a:p>
            <a:r>
              <a:rPr lang="en-GB" sz="2400" dirty="0">
                <a:latin typeface="Arial" panose="020B0604020202020204" pitchFamily="34" charset="0"/>
                <a:cs typeface="Arial" panose="020B0604020202020204" pitchFamily="34" charset="0"/>
                <a:sym typeface="Webdings" panose="05030102010509060703" pitchFamily="18" charset="2"/>
              </a:rPr>
              <a:t>Let us see ...   </a:t>
            </a:r>
            <a:endParaRPr lang="en-GB" sz="2400" dirty="0">
              <a:latin typeface="Arial" panose="020B0604020202020204" pitchFamily="34" charset="0"/>
              <a:cs typeface="Arial" panose="020B0604020202020204" pitchFamily="34" charset="0"/>
            </a:endParaRPr>
          </a:p>
        </p:txBody>
      </p:sp>
      <p:sp>
        <p:nvSpPr>
          <p:cNvPr id="8"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30</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8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4843" y="860748"/>
            <a:ext cx="6137946" cy="3870404"/>
            <a:chOff x="71999" y="903615"/>
            <a:chExt cx="6137946" cy="3870404"/>
          </a:xfrm>
        </p:grpSpPr>
        <p:grpSp>
          <p:nvGrpSpPr>
            <p:cNvPr id="12" name="Group 11"/>
            <p:cNvGrpSpPr/>
            <p:nvPr/>
          </p:nvGrpSpPr>
          <p:grpSpPr>
            <a:xfrm>
              <a:off x="71999" y="903615"/>
              <a:ext cx="6137946" cy="3870404"/>
              <a:chOff x="71999" y="903615"/>
              <a:chExt cx="6137946" cy="3870404"/>
            </a:xfrm>
          </p:grpSpPr>
          <p:sp>
            <p:nvSpPr>
              <p:cNvPr id="5" name="Rectangle 4"/>
              <p:cNvSpPr/>
              <p:nvPr/>
            </p:nvSpPr>
            <p:spPr>
              <a:xfrm>
                <a:off x="71999" y="903615"/>
                <a:ext cx="6116150" cy="387040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9" name="Object 8"/>
              <p:cNvGraphicFramePr>
                <a:graphicFrameLocks noChangeAspect="1"/>
              </p:cNvGraphicFramePr>
              <p:nvPr>
                <p:extLst>
                  <p:ext uri="{D42A27DB-BD31-4B8C-83A1-F6EECF244321}">
                    <p14:modId xmlns:p14="http://schemas.microsoft.com/office/powerpoint/2010/main" val="3455871684"/>
                  </p:ext>
                </p:extLst>
              </p:nvPr>
            </p:nvGraphicFramePr>
            <p:xfrm>
              <a:off x="248883" y="1044981"/>
              <a:ext cx="5961062" cy="3729038"/>
            </p:xfrm>
            <a:graphic>
              <a:graphicData uri="http://schemas.openxmlformats.org/presentationml/2006/ole">
                <mc:AlternateContent xmlns:mc="http://schemas.openxmlformats.org/markup-compatibility/2006">
                  <mc:Choice xmlns:v="urn:schemas-microsoft-com:vml" Requires="v">
                    <p:oleObj spid="_x0000_s4469" name="Document" r:id="rId3" imgW="5960676" imgH="3729654" progId="Word.Document.12">
                      <p:link updateAutomatic="1"/>
                    </p:oleObj>
                  </mc:Choice>
                  <mc:Fallback>
                    <p:oleObj name="Document" r:id="rId3" imgW="5960676" imgH="3729654" progId="Word.Document.12">
                      <p:link updateAutomatic="1"/>
                      <p:pic>
                        <p:nvPicPr>
                          <p:cNvPr id="9" name="Object 8"/>
                          <p:cNvPicPr/>
                          <p:nvPr/>
                        </p:nvPicPr>
                        <p:blipFill>
                          <a:blip r:embed="rId4"/>
                          <a:stretch>
                            <a:fillRect/>
                          </a:stretch>
                        </p:blipFill>
                        <p:spPr>
                          <a:xfrm>
                            <a:off x="248883" y="1044981"/>
                            <a:ext cx="5961062" cy="3729038"/>
                          </a:xfrm>
                          <a:prstGeom prst="rect">
                            <a:avLst/>
                          </a:prstGeom>
                          <a:ln>
                            <a:noFill/>
                          </a:ln>
                        </p:spPr>
                      </p:pic>
                    </p:oleObj>
                  </mc:Fallback>
                </mc:AlternateContent>
              </a:graphicData>
            </a:graphic>
          </p:graphicFrame>
        </p:grpSp>
        <p:sp>
          <p:nvSpPr>
            <p:cNvPr id="3" name="TextBox 2"/>
            <p:cNvSpPr txBox="1"/>
            <p:nvPr/>
          </p:nvSpPr>
          <p:spPr>
            <a:xfrm>
              <a:off x="3279245" y="4296762"/>
              <a:ext cx="914400" cy="369332"/>
            </a:xfrm>
            <a:prstGeom prst="rect">
              <a:avLst/>
            </a:prstGeom>
            <a:noFill/>
          </p:spPr>
          <p:txBody>
            <a:bodyPr wrap="square" rtlCol="0">
              <a:spAutoFit/>
            </a:bodyPr>
            <a:lstStyle/>
            <a:p>
              <a:r>
                <a:rPr lang="de-DE" b="1" dirty="0">
                  <a:solidFill>
                    <a:srgbClr val="0000FF"/>
                  </a:solidFill>
                  <a:latin typeface="Arial" panose="020B0604020202020204" pitchFamily="34" charset="0"/>
                  <a:cs typeface="Arial" panose="020B0604020202020204" pitchFamily="34" charset="0"/>
                </a:rPr>
                <a:t>1</a:t>
              </a:r>
              <a:r>
                <a:rPr lang="de-DE" dirty="0">
                  <a:latin typeface="Arial" panose="020B0604020202020204" pitchFamily="34" charset="0"/>
                  <a:cs typeface="Arial" panose="020B0604020202020204" pitchFamily="34" charset="0"/>
                </a:rPr>
                <a:t>:1:1:</a:t>
              </a:r>
              <a:r>
                <a:rPr lang="de-DE" b="1" dirty="0">
                  <a:solidFill>
                    <a:srgbClr val="0000FF"/>
                  </a:solidFill>
                  <a:latin typeface="Arial" panose="020B0604020202020204" pitchFamily="34" charset="0"/>
                  <a:cs typeface="Arial" panose="020B0604020202020204" pitchFamily="34" charset="0"/>
                </a:rPr>
                <a:t>1</a:t>
              </a:r>
              <a:endParaRPr lang="en-GB" b="1" dirty="0">
                <a:solidFill>
                  <a:srgbClr val="0000FF"/>
                </a:solidFill>
                <a:latin typeface="Arial" panose="020B0604020202020204" pitchFamily="34" charset="0"/>
                <a:cs typeface="Arial" panose="020B0604020202020204" pitchFamily="34" charset="0"/>
              </a:endParaRPr>
            </a:p>
          </p:txBody>
        </p:sp>
      </p:grpSp>
      <p:sp>
        <p:nvSpPr>
          <p:cNvPr id="4" name="Textfeld 4"/>
          <p:cNvSpPr txBox="1">
            <a:spLocks noChangeArrowheads="1"/>
          </p:cNvSpPr>
          <p:nvPr/>
        </p:nvSpPr>
        <p:spPr bwMode="auto">
          <a:xfrm>
            <a:off x="72000" y="39600"/>
            <a:ext cx="12058816" cy="83099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dirty="0">
                <a:latin typeface="Arial" panose="020B0604020202020204" pitchFamily="34" charset="0"/>
                <a:cs typeface="Arial" panose="020B0604020202020204" pitchFamily="34" charset="0"/>
              </a:rPr>
              <a:t>We inspect the offspring from self-fertilization and ponder about </a:t>
            </a:r>
            <a:r>
              <a:rPr lang="de-DE" altLang="de-DE" sz="2400" dirty="0">
                <a:solidFill>
                  <a:srgbClr val="0000FF"/>
                </a:solidFill>
                <a:latin typeface="Arial" panose="020B0604020202020204" pitchFamily="34" charset="0"/>
                <a:cs typeface="Arial" panose="020B0604020202020204" pitchFamily="34" charset="0"/>
              </a:rPr>
              <a:t>alike-in-state</a:t>
            </a:r>
            <a:r>
              <a:rPr lang="de-DE" altLang="de-DE" sz="2400" dirty="0">
                <a:latin typeface="Arial" panose="020B0604020202020204" pitchFamily="34" charset="0"/>
                <a:cs typeface="Arial" panose="020B0604020202020204" pitchFamily="34" charset="0"/>
              </a:rPr>
              <a:t> and </a:t>
            </a:r>
            <a:r>
              <a:rPr lang="de-DE" altLang="de-DE" sz="2400" dirty="0">
                <a:solidFill>
                  <a:srgbClr val="0000FF"/>
                </a:solidFill>
                <a:latin typeface="Arial" panose="020B0604020202020204" pitchFamily="34" charset="0"/>
                <a:cs typeface="Arial" panose="020B0604020202020204" pitchFamily="34" charset="0"/>
              </a:rPr>
              <a:t>identical-by-descent</a:t>
            </a:r>
            <a:r>
              <a:rPr lang="de-DE" altLang="de-DE" sz="2400" dirty="0">
                <a:latin typeface="Arial" panose="020B0604020202020204" pitchFamily="34" charset="0"/>
                <a:cs typeface="Arial" panose="020B0604020202020204" pitchFamily="34" charset="0"/>
              </a:rPr>
              <a:t> type of homozygosity </a:t>
            </a:r>
            <a:r>
              <a:rPr lang="de-DE" altLang="de-DE" sz="2400" dirty="0">
                <a:latin typeface="Arial" panose="020B0604020202020204" pitchFamily="34" charset="0"/>
                <a:cs typeface="Arial" panose="020B0604020202020204" pitchFamily="34" charset="0"/>
                <a:sym typeface="Wingdings" panose="05000000000000000000" pitchFamily="2" charset="2"/>
              </a:rPr>
              <a:t></a:t>
            </a:r>
            <a:endParaRPr lang="de-DE" altLang="de-DE" sz="2600" dirty="0"/>
          </a:p>
        </p:txBody>
      </p:sp>
      <p:sp>
        <p:nvSpPr>
          <p:cNvPr id="7" name="TextBox 6"/>
          <p:cNvSpPr txBox="1"/>
          <p:nvPr/>
        </p:nvSpPr>
        <p:spPr>
          <a:xfrm>
            <a:off x="6507126" y="2593600"/>
            <a:ext cx="5580099" cy="369331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solidFill>
                  <a:srgbClr val="0000FF"/>
                </a:solidFill>
                <a:latin typeface="Arial" panose="020B0604020202020204" pitchFamily="34" charset="0"/>
                <a:cs typeface="Arial" panose="020B0604020202020204" pitchFamily="34" charset="0"/>
              </a:rPr>
              <a:t>A</a:t>
            </a:r>
            <a:r>
              <a:rPr lang="en-GB" baseline="-25000" dirty="0">
                <a:solidFill>
                  <a:srgbClr val="0000FF"/>
                </a:solidFill>
                <a:latin typeface="Arial" panose="020B0604020202020204" pitchFamily="34" charset="0"/>
                <a:cs typeface="Arial" panose="020B0604020202020204" pitchFamily="34" charset="0"/>
              </a:rPr>
              <a:t>01</a:t>
            </a:r>
            <a:r>
              <a:rPr lang="en-GB" dirty="0">
                <a:solidFill>
                  <a:srgbClr val="0000FF"/>
                </a:solidFill>
                <a:latin typeface="Arial" panose="020B0604020202020204" pitchFamily="34" charset="0"/>
                <a:cs typeface="Arial" panose="020B0604020202020204" pitchFamily="34" charset="0"/>
              </a:rPr>
              <a:t>A</a:t>
            </a:r>
            <a:r>
              <a:rPr lang="en-GB" baseline="-25000" dirty="0">
                <a:solidFill>
                  <a:srgbClr val="0000FF"/>
                </a:solidFill>
                <a:latin typeface="Arial" panose="020B0604020202020204" pitchFamily="34" charset="0"/>
                <a:cs typeface="Arial" panose="020B0604020202020204" pitchFamily="34" charset="0"/>
              </a:rPr>
              <a:t>01</a:t>
            </a:r>
            <a:r>
              <a:rPr lang="en-GB" dirty="0">
                <a:solidFill>
                  <a:srgbClr val="0000FF"/>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 the like are homozygous for alleles which are </a:t>
            </a:r>
            <a:r>
              <a:rPr lang="en-GB" dirty="0">
                <a:solidFill>
                  <a:srgbClr val="0000FF"/>
                </a:solidFill>
                <a:latin typeface="Arial" panose="020B0604020202020204" pitchFamily="34" charset="0"/>
                <a:cs typeface="Arial" panose="020B0604020202020204" pitchFamily="34" charset="0"/>
              </a:rPr>
              <a:t>identical by descent </a:t>
            </a:r>
            <a:r>
              <a:rPr lang="en-GB" dirty="0">
                <a:latin typeface="Arial" panose="020B0604020202020204" pitchFamily="34" charset="0"/>
                <a:cs typeface="Arial" panose="020B0604020202020204" pitchFamily="34" charset="0"/>
              </a:rPr>
              <a:t>(</a:t>
            </a:r>
            <a:r>
              <a:rPr lang="en-GB" dirty="0" err="1">
                <a:solidFill>
                  <a:srgbClr val="0000FF"/>
                </a:solidFill>
                <a:latin typeface="Arial" panose="020B0604020202020204" pitchFamily="34" charset="0"/>
                <a:cs typeface="Arial" panose="020B0604020202020204" pitchFamily="34" charset="0"/>
              </a:rPr>
              <a:t>ibd</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01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02</a:t>
            </a:r>
            <a:r>
              <a:rPr lang="en-GB" dirty="0">
                <a:latin typeface="Arial" panose="020B0604020202020204" pitchFamily="34" charset="0"/>
                <a:cs typeface="Arial" panose="020B0604020202020204" pitchFamily="34" charset="0"/>
              </a:rPr>
              <a:t> and the like are homozygous for alleles which are alike in state (</a:t>
            </a:r>
            <a:r>
              <a:rPr lang="en-GB" dirty="0" err="1">
                <a:latin typeface="Arial" panose="020B0604020202020204" pitchFamily="34" charset="0"/>
                <a:cs typeface="Arial" panose="020B0604020202020204" pitchFamily="34" charset="0"/>
              </a:rPr>
              <a:t>ais</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Alike in State (</a:t>
            </a:r>
            <a:r>
              <a:rPr lang="en-GB" i="1" dirty="0" err="1">
                <a:latin typeface="Arial" panose="020B0604020202020204" pitchFamily="34" charset="0"/>
                <a:cs typeface="Arial" panose="020B0604020202020204" pitchFamily="34" charset="0"/>
              </a:rPr>
              <a:t>zustandsgleich</a:t>
            </a:r>
            <a:r>
              <a:rPr lang="en-GB" dirty="0">
                <a:latin typeface="Arial" panose="020B0604020202020204" pitchFamily="34" charset="0"/>
                <a:cs typeface="Arial" panose="020B0604020202020204" pitchFamily="34" charset="0"/>
              </a:rPr>
              <a:t>) is a lesser level of being „same“ than Identical by Descent (</a:t>
            </a:r>
            <a:r>
              <a:rPr lang="en-GB" i="1" dirty="0" err="1">
                <a:latin typeface="Arial" panose="020B0604020202020204" pitchFamily="34" charset="0"/>
                <a:cs typeface="Arial" panose="020B0604020202020204" pitchFamily="34" charset="0"/>
              </a:rPr>
              <a:t>abstammungsgleich</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alleles are </a:t>
            </a:r>
            <a:r>
              <a:rPr lang="en-GB" dirty="0" err="1">
                <a:latin typeface="Arial" panose="020B0604020202020204" pitchFamily="34" charset="0"/>
                <a:cs typeface="Arial" panose="020B0604020202020204" pitchFamily="34" charset="0"/>
              </a:rPr>
              <a:t>ibd</a:t>
            </a:r>
            <a:r>
              <a:rPr lang="en-GB" dirty="0">
                <a:latin typeface="Arial" panose="020B0604020202020204" pitchFamily="34" charset="0"/>
                <a:cs typeface="Arial" panose="020B0604020202020204" pitchFamily="34" charset="0"/>
              </a:rPr>
              <a:t>, then they are </a:t>
            </a:r>
            <a:r>
              <a:rPr lang="en-GB" dirty="0" err="1">
                <a:latin typeface="Arial" panose="020B0604020202020204" pitchFamily="34" charset="0"/>
                <a:cs typeface="Arial" panose="020B0604020202020204" pitchFamily="34" charset="0"/>
              </a:rPr>
              <a:t>ais</a:t>
            </a:r>
            <a:r>
              <a:rPr lang="en-GB" dirty="0">
                <a:latin typeface="Arial" panose="020B0604020202020204" pitchFamily="34" charset="0"/>
                <a:cs typeface="Arial" panose="020B0604020202020204" pitchFamily="34" charset="0"/>
              </a:rPr>
              <a:t> anyway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(assume: no Mutation).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07</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08</a:t>
            </a:r>
            <a:r>
              <a:rPr lang="en-GB" dirty="0">
                <a:latin typeface="Arial" panose="020B0604020202020204" pitchFamily="34" charset="0"/>
                <a:cs typeface="Arial" panose="020B0604020202020204" pitchFamily="34" charset="0"/>
              </a:rPr>
              <a:t> and the like are heterozygous genotypes.</a:t>
            </a:r>
          </a:p>
        </p:txBody>
      </p:sp>
      <p:sp>
        <p:nvSpPr>
          <p:cNvPr id="11"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31</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191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7995" y="820498"/>
            <a:ext cx="5969229" cy="369331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Five genotypes of a Reference Population, so we have examples to demonstrate (A</a:t>
            </a:r>
            <a:r>
              <a:rPr lang="en-GB" baseline="-25000" dirty="0">
                <a:latin typeface="Arial" panose="020B0604020202020204" pitchFamily="34" charset="0"/>
                <a:cs typeface="Arial" panose="020B0604020202020204" pitchFamily="34" charset="0"/>
              </a:rPr>
              <a:t>01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02</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et cetera</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Genotypes are AA or Aa or aa. Imagine a monogenic resistance, such as A codes for resistance, a codes for susceptibility.</a:t>
            </a:r>
          </a:p>
          <a:p>
            <a:r>
              <a:rPr lang="en-GB" dirty="0">
                <a:latin typeface="Arial" panose="020B0604020202020204" pitchFamily="34" charset="0"/>
                <a:cs typeface="Arial" panose="020B0604020202020204" pitchFamily="34" charset="0"/>
              </a:rPr>
              <a:t>Yet. We noted in addition (as subscript) the actual identity (numbers from </a:t>
            </a:r>
            <a:r>
              <a:rPr lang="en-GB" baseline="-25000" dirty="0">
                <a:latin typeface="Arial" panose="020B0604020202020204" pitchFamily="34" charset="0"/>
                <a:cs typeface="Arial" panose="020B0604020202020204" pitchFamily="34" charset="0"/>
              </a:rPr>
              <a:t>01</a:t>
            </a:r>
            <a:r>
              <a:rPr lang="en-GB" dirty="0">
                <a:latin typeface="Arial" panose="020B0604020202020204" pitchFamily="34" charset="0"/>
                <a:cs typeface="Arial" panose="020B0604020202020204" pitchFamily="34" charset="0"/>
              </a:rPr>
              <a:t> up to </a:t>
            </a:r>
            <a:r>
              <a:rPr lang="en-GB" baseline="-25000" dirty="0">
                <a:latin typeface="Arial" panose="020B0604020202020204" pitchFamily="34" charset="0"/>
                <a:cs typeface="Arial" panose="020B0604020202020204" pitchFamily="34" charset="0"/>
              </a:rPr>
              <a:t>14</a:t>
            </a:r>
            <a:r>
              <a:rPr lang="en-GB" dirty="0">
                <a:latin typeface="Arial" panose="020B0604020202020204" pitchFamily="34" charset="0"/>
                <a:cs typeface="Arial" panose="020B0604020202020204" pitchFamily="34" charset="0"/>
              </a:rPr>
              <a:t>) of that very ancestral individual from which such allele was inherited.</a:t>
            </a:r>
          </a:p>
          <a:p>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01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02</a:t>
            </a:r>
            <a:r>
              <a:rPr lang="en-GB" dirty="0">
                <a:latin typeface="Arial" panose="020B0604020202020204" pitchFamily="34" charset="0"/>
                <a:cs typeface="Arial" panose="020B0604020202020204" pitchFamily="34" charset="0"/>
              </a:rPr>
              <a:t> inherited its two resistance-alleles from two different ancestors (#01; #02). </a:t>
            </a:r>
          </a:p>
          <a:p>
            <a:r>
              <a:rPr lang="en-GB" dirty="0">
                <a:latin typeface="Arial" panose="020B0604020202020204" pitchFamily="34" charset="0"/>
                <a:cs typeface="Arial" panose="020B0604020202020204" pitchFamily="34" charset="0"/>
              </a:rPr>
              <a:t>Upon selfing, this A</a:t>
            </a:r>
            <a:r>
              <a:rPr lang="en-GB" baseline="-25000" dirty="0">
                <a:latin typeface="Arial" panose="020B0604020202020204" pitchFamily="34" charset="0"/>
                <a:cs typeface="Arial" panose="020B0604020202020204" pitchFamily="34" charset="0"/>
              </a:rPr>
              <a:t>01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02</a:t>
            </a:r>
            <a:r>
              <a:rPr lang="en-GB" dirty="0">
                <a:latin typeface="Arial" panose="020B0604020202020204" pitchFamily="34" charset="0"/>
                <a:cs typeface="Arial" panose="020B0604020202020204" pitchFamily="34" charset="0"/>
              </a:rPr>
              <a:t> genotype will not segregate for resistance, because it is homozygously resistant. It is homozygous for two alleles which are </a:t>
            </a:r>
            <a:r>
              <a:rPr lang="en-GB" dirty="0">
                <a:solidFill>
                  <a:srgbClr val="0000FF"/>
                </a:solidFill>
                <a:latin typeface="Arial" panose="020B0604020202020204" pitchFamily="34" charset="0"/>
                <a:cs typeface="Arial" panose="020B0604020202020204" pitchFamily="34" charset="0"/>
              </a:rPr>
              <a:t>alike in state </a:t>
            </a:r>
            <a:r>
              <a:rPr lang="en-GB" dirty="0">
                <a:latin typeface="Arial" panose="020B0604020202020204" pitchFamily="34" charset="0"/>
                <a:cs typeface="Arial" panose="020B0604020202020204" pitchFamily="34" charset="0"/>
              </a:rPr>
              <a:t>(</a:t>
            </a:r>
            <a:r>
              <a:rPr lang="en-GB" dirty="0" err="1">
                <a:solidFill>
                  <a:srgbClr val="0000FF"/>
                </a:solidFill>
                <a:latin typeface="Arial" panose="020B0604020202020204" pitchFamily="34" charset="0"/>
                <a:cs typeface="Arial" panose="020B0604020202020204" pitchFamily="34" charset="0"/>
              </a:rPr>
              <a:t>ais</a:t>
            </a:r>
            <a:r>
              <a:rPr lang="en-GB" dirty="0">
                <a:latin typeface="Arial" panose="020B0604020202020204" pitchFamily="34" charset="0"/>
                <a:cs typeface="Arial" panose="020B0604020202020204" pitchFamily="34" charset="0"/>
              </a:rPr>
              <a:t>).</a:t>
            </a:r>
          </a:p>
        </p:txBody>
      </p:sp>
      <p:sp>
        <p:nvSpPr>
          <p:cNvPr id="8" name="TextBox 7"/>
          <p:cNvSpPr txBox="1"/>
          <p:nvPr/>
        </p:nvSpPr>
        <p:spPr>
          <a:xfrm>
            <a:off x="71999" y="4648985"/>
            <a:ext cx="12015225" cy="203132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Nevertheless, its offspring segregates: For this </a:t>
            </a:r>
            <a:r>
              <a:rPr lang="en-GB" dirty="0">
                <a:solidFill>
                  <a:srgbClr val="0000FF"/>
                </a:solidFill>
                <a:latin typeface="Arial" panose="020B0604020202020204" pitchFamily="34" charset="0"/>
                <a:cs typeface="Arial" panose="020B0604020202020204" pitchFamily="34" charset="0"/>
              </a:rPr>
              <a:t>subscript-ancestral-identity</a:t>
            </a:r>
            <a:r>
              <a:rPr lang="en-GB" dirty="0">
                <a:latin typeface="Arial" panose="020B0604020202020204" pitchFamily="34" charset="0"/>
                <a:cs typeface="Arial" panose="020B0604020202020204" pitchFamily="34" charset="0"/>
              </a:rPr>
              <a:t>. One fourth of offspring is expectedly homozygous A</a:t>
            </a:r>
            <a:r>
              <a:rPr lang="en-GB" baseline="-25000" dirty="0">
                <a:latin typeface="Arial" panose="020B0604020202020204" pitchFamily="34" charset="0"/>
                <a:cs typeface="Arial" panose="020B0604020202020204" pitchFamily="34" charset="0"/>
              </a:rPr>
              <a:t>01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01</a:t>
            </a:r>
            <a:r>
              <a:rPr lang="en-GB" dirty="0">
                <a:latin typeface="Arial" panose="020B0604020202020204" pitchFamily="34" charset="0"/>
                <a:cs typeface="Arial" panose="020B0604020202020204" pitchFamily="34" charset="0"/>
              </a:rPr>
              <a:t>. A second ¼ is homozygous A</a:t>
            </a:r>
            <a:r>
              <a:rPr lang="en-GB" baseline="-25000" dirty="0">
                <a:latin typeface="Arial" panose="020B0604020202020204" pitchFamily="34" charset="0"/>
                <a:cs typeface="Arial" panose="020B0604020202020204" pitchFamily="34" charset="0"/>
              </a:rPr>
              <a:t>02</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02</a:t>
            </a:r>
            <a:r>
              <a:rPr lang="en-GB" dirty="0">
                <a:latin typeface="Arial" panose="020B0604020202020204" pitchFamily="34" charset="0"/>
                <a:cs typeface="Arial" panose="020B0604020202020204" pitchFamily="34" charset="0"/>
              </a:rPr>
              <a:t>; half is not homozygous in this (strange) sense. </a:t>
            </a:r>
          </a:p>
          <a:p>
            <a:r>
              <a:rPr lang="en-GB" dirty="0">
                <a:latin typeface="Arial" panose="020B0604020202020204" pitchFamily="34" charset="0"/>
                <a:cs typeface="Arial" panose="020B0604020202020204" pitchFamily="34" charset="0"/>
              </a:rPr>
              <a:t>Now take the A</a:t>
            </a:r>
            <a:r>
              <a:rPr lang="en-GB" baseline="-25000" dirty="0">
                <a:latin typeface="Arial" panose="020B0604020202020204" pitchFamily="34" charset="0"/>
                <a:cs typeface="Arial" panose="020B0604020202020204" pitchFamily="34" charset="0"/>
              </a:rPr>
              <a:t>05</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06</a:t>
            </a:r>
            <a:r>
              <a:rPr lang="en-GB" dirty="0">
                <a:latin typeface="Arial" panose="020B0604020202020204" pitchFamily="34" charset="0"/>
                <a:cs typeface="Arial" panose="020B0604020202020204" pitchFamily="34" charset="0"/>
              </a:rPr>
              <a:t> individual. Those of its offspring (from selfing) who indeed are homozygous are so for </a:t>
            </a:r>
            <a:r>
              <a:rPr lang="en-GB" dirty="0" err="1">
                <a:solidFill>
                  <a:srgbClr val="0000FF"/>
                </a:solidFill>
                <a:latin typeface="Arial" panose="020B0604020202020204" pitchFamily="34" charset="0"/>
                <a:cs typeface="Arial" panose="020B0604020202020204" pitchFamily="34" charset="0"/>
              </a:rPr>
              <a:t>identitical</a:t>
            </a:r>
            <a:r>
              <a:rPr lang="en-GB" dirty="0">
                <a:solidFill>
                  <a:srgbClr val="0000FF"/>
                </a:solidFill>
                <a:latin typeface="Arial" panose="020B0604020202020204" pitchFamily="34" charset="0"/>
                <a:cs typeface="Arial" panose="020B0604020202020204" pitchFamily="34" charset="0"/>
              </a:rPr>
              <a:t>-by-descent (</a:t>
            </a:r>
            <a:r>
              <a:rPr lang="en-GB" dirty="0" err="1">
                <a:solidFill>
                  <a:srgbClr val="0000FF"/>
                </a:solidFill>
                <a:latin typeface="Arial" panose="020B0604020202020204" pitchFamily="34" charset="0"/>
                <a:cs typeface="Arial" panose="020B0604020202020204" pitchFamily="34" charset="0"/>
              </a:rPr>
              <a:t>ibd</a:t>
            </a:r>
            <a:r>
              <a:rPr lang="en-GB" dirty="0">
                <a:solidFill>
                  <a:srgbClr val="0000FF"/>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alleles (such as </a:t>
            </a:r>
            <a:r>
              <a:rPr lang="en-GB" dirty="0">
                <a:solidFill>
                  <a:srgbClr val="0000FF"/>
                </a:solidFill>
                <a:latin typeface="Arial" panose="020B0604020202020204" pitchFamily="34" charset="0"/>
                <a:cs typeface="Arial" panose="020B0604020202020204" pitchFamily="34" charset="0"/>
              </a:rPr>
              <a:t>A</a:t>
            </a:r>
            <a:r>
              <a:rPr lang="en-GB" baseline="-25000" dirty="0">
                <a:solidFill>
                  <a:srgbClr val="0000FF"/>
                </a:solidFill>
                <a:latin typeface="Arial" panose="020B0604020202020204" pitchFamily="34" charset="0"/>
                <a:cs typeface="Arial" panose="020B0604020202020204" pitchFamily="34" charset="0"/>
              </a:rPr>
              <a:t>05</a:t>
            </a:r>
            <a:r>
              <a:rPr lang="en-GB" dirty="0">
                <a:solidFill>
                  <a:srgbClr val="0000FF"/>
                </a:solidFill>
                <a:latin typeface="Arial" panose="020B0604020202020204" pitchFamily="34" charset="0"/>
                <a:cs typeface="Arial" panose="020B0604020202020204" pitchFamily="34" charset="0"/>
              </a:rPr>
              <a:t>A</a:t>
            </a:r>
            <a:r>
              <a:rPr lang="en-GB" baseline="-25000" dirty="0">
                <a:solidFill>
                  <a:srgbClr val="0000FF"/>
                </a:solidFill>
                <a:latin typeface="Arial" panose="020B0604020202020204" pitchFamily="34" charset="0"/>
                <a:cs typeface="Arial" panose="020B0604020202020204" pitchFamily="34" charset="0"/>
              </a:rPr>
              <a:t>05</a:t>
            </a:r>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r>
              <a:rPr lang="en-GB" dirty="0">
                <a:solidFill>
                  <a:srgbClr val="0000FF"/>
                </a:solidFill>
                <a:latin typeface="Arial" panose="020B0604020202020204" pitchFamily="34" charset="0"/>
                <a:cs typeface="Arial" panose="020B0604020202020204" pitchFamily="34" charset="0"/>
              </a:rPr>
              <a:t>Half of </a:t>
            </a:r>
            <a:r>
              <a:rPr lang="en-GB" u="sng" dirty="0">
                <a:solidFill>
                  <a:srgbClr val="0000FF"/>
                </a:solidFill>
                <a:latin typeface="Arial" panose="020B0604020202020204" pitchFamily="34" charset="0"/>
                <a:cs typeface="Arial" panose="020B0604020202020204" pitchFamily="34" charset="0"/>
              </a:rPr>
              <a:t>each</a:t>
            </a:r>
            <a:r>
              <a:rPr lang="en-GB" dirty="0">
                <a:solidFill>
                  <a:srgbClr val="0000FF"/>
                </a:solidFill>
                <a:latin typeface="Arial" panose="020B0604020202020204" pitchFamily="34" charset="0"/>
                <a:cs typeface="Arial" panose="020B0604020202020204" pitchFamily="34" charset="0"/>
              </a:rPr>
              <a:t> selfed offspring is homozygous for </a:t>
            </a:r>
            <a:r>
              <a:rPr lang="en-GB" dirty="0" err="1">
                <a:solidFill>
                  <a:srgbClr val="0000FF"/>
                </a:solidFill>
                <a:latin typeface="Arial" panose="020B0604020202020204" pitchFamily="34" charset="0"/>
                <a:cs typeface="Arial" panose="020B0604020202020204" pitchFamily="34" charset="0"/>
              </a:rPr>
              <a:t>ibd</a:t>
            </a:r>
            <a:r>
              <a:rPr lang="en-GB" dirty="0">
                <a:solidFill>
                  <a:srgbClr val="0000FF"/>
                </a:solidFill>
                <a:latin typeface="Arial" panose="020B0604020202020204" pitchFamily="34" charset="0"/>
                <a:cs typeface="Arial" panose="020B0604020202020204" pitchFamily="34" charset="0"/>
              </a:rPr>
              <a:t>, whether the parental genotype was actually homozygous (</a:t>
            </a:r>
            <a:r>
              <a:rPr lang="en-GB" dirty="0" err="1">
                <a:solidFill>
                  <a:srgbClr val="0000FF"/>
                </a:solidFill>
                <a:latin typeface="Arial" panose="020B0604020202020204" pitchFamily="34" charset="0"/>
                <a:cs typeface="Arial" panose="020B0604020202020204" pitchFamily="34" charset="0"/>
              </a:rPr>
              <a:t>ais</a:t>
            </a:r>
            <a:r>
              <a:rPr lang="en-GB" dirty="0">
                <a:solidFill>
                  <a:srgbClr val="0000FF"/>
                </a:solidFill>
                <a:latin typeface="Arial" panose="020B0604020202020204" pitchFamily="34" charset="0"/>
                <a:cs typeface="Arial" panose="020B0604020202020204" pitchFamily="34" charset="0"/>
              </a:rPr>
              <a:t>) or heterozygous</a:t>
            </a:r>
            <a:r>
              <a:rPr lang="en-GB" dirty="0">
                <a:latin typeface="Arial" panose="020B0604020202020204" pitchFamily="34" charset="0"/>
                <a:cs typeface="Arial" panose="020B0604020202020204" pitchFamily="34" charset="0"/>
              </a:rPr>
              <a:t>. Selfing creates 50% homozygosity of the </a:t>
            </a:r>
            <a:r>
              <a:rPr lang="en-GB" dirty="0" err="1">
                <a:solidFill>
                  <a:srgbClr val="0000FF"/>
                </a:solidFill>
                <a:latin typeface="Arial" panose="020B0604020202020204" pitchFamily="34" charset="0"/>
                <a:cs typeface="Arial" panose="020B0604020202020204" pitchFamily="34" charset="0"/>
              </a:rPr>
              <a:t>ibd</a:t>
            </a:r>
            <a:r>
              <a:rPr lang="en-GB" dirty="0">
                <a:latin typeface="Arial" panose="020B0604020202020204" pitchFamily="34" charset="0"/>
                <a:cs typeface="Arial" panose="020B0604020202020204" pitchFamily="34" charset="0"/>
              </a:rPr>
              <a:t> type. </a:t>
            </a:r>
            <a:r>
              <a:rPr lang="en-GB"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a:t>
            </a:r>
            <a:r>
              <a:rPr lang="en-GB" dirty="0">
                <a:latin typeface="Arial" panose="020B0604020202020204" pitchFamily="34" charset="0"/>
                <a:cs typeface="Arial" panose="020B0604020202020204" pitchFamily="34" charset="0"/>
              </a:rPr>
              <a:t> is what is the inbreeding-relevant type of homozygosity. </a:t>
            </a:r>
            <a:r>
              <a:rPr lang="en-GB" dirty="0">
                <a:solidFill>
                  <a:schemeClr val="tx1">
                    <a:lumMod val="50000"/>
                    <a:lumOff val="50000"/>
                  </a:schemeClr>
                </a:solidFill>
                <a:latin typeface="Arial" panose="020B0604020202020204" pitchFamily="34" charset="0"/>
                <a:cs typeface="Arial" panose="020B0604020202020204" pitchFamily="34" charset="0"/>
              </a:rPr>
              <a:t>Later more one this</a:t>
            </a:r>
            <a:r>
              <a:rPr lang="en-GB" dirty="0">
                <a:latin typeface="Arial" panose="020B0604020202020204" pitchFamily="34" charset="0"/>
                <a:cs typeface="Arial" panose="020B0604020202020204" pitchFamily="34" charset="0"/>
              </a:rPr>
              <a:t>.</a:t>
            </a:r>
          </a:p>
        </p:txBody>
      </p:sp>
      <p:grpSp>
        <p:nvGrpSpPr>
          <p:cNvPr id="6" name="Group 5"/>
          <p:cNvGrpSpPr/>
          <p:nvPr/>
        </p:nvGrpSpPr>
        <p:grpSpPr>
          <a:xfrm>
            <a:off x="162496" y="996959"/>
            <a:ext cx="5970026" cy="3729037"/>
            <a:chOff x="71999" y="915988"/>
            <a:chExt cx="5970026" cy="3729037"/>
          </a:xfrm>
        </p:grpSpPr>
        <p:sp>
          <p:nvSpPr>
            <p:cNvPr id="5" name="Rectangle 4"/>
            <p:cNvSpPr/>
            <p:nvPr/>
          </p:nvSpPr>
          <p:spPr>
            <a:xfrm>
              <a:off x="71999" y="916315"/>
              <a:ext cx="5876314" cy="358498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Object 8"/>
            <p:cNvGraphicFramePr>
              <a:graphicFrameLocks noChangeAspect="1"/>
            </p:cNvGraphicFramePr>
            <p:nvPr>
              <p:extLst>
                <p:ext uri="{D42A27DB-BD31-4B8C-83A1-F6EECF244321}">
                  <p14:modId xmlns:p14="http://schemas.microsoft.com/office/powerpoint/2010/main" val="1636327150"/>
                </p:ext>
              </p:extLst>
            </p:nvPr>
          </p:nvGraphicFramePr>
          <p:xfrm>
            <a:off x="80963" y="915988"/>
            <a:ext cx="5961062" cy="3729037"/>
          </p:xfrm>
          <a:graphic>
            <a:graphicData uri="http://schemas.openxmlformats.org/presentationml/2006/ole">
              <mc:AlternateContent xmlns:mc="http://schemas.openxmlformats.org/markup-compatibility/2006">
                <mc:Choice xmlns:v="urn:schemas-microsoft-com:vml" Requires="v">
                  <p:oleObj spid="_x0000_s1480" name="Document" r:id="rId3" imgW="5960676" imgH="3729654" progId="Word.Document.12">
                    <p:link updateAutomatic="1"/>
                  </p:oleObj>
                </mc:Choice>
                <mc:Fallback>
                  <p:oleObj name="Document" r:id="rId3" imgW="5960676" imgH="3729654" progId="Word.Document.12">
                    <p:link updateAutomatic="1"/>
                    <p:pic>
                      <p:nvPicPr>
                        <p:cNvPr id="0" name=""/>
                        <p:cNvPicPr/>
                        <p:nvPr/>
                      </p:nvPicPr>
                      <p:blipFill>
                        <a:blip r:embed="rId4"/>
                        <a:stretch>
                          <a:fillRect/>
                        </a:stretch>
                      </p:blipFill>
                      <p:spPr>
                        <a:xfrm>
                          <a:off x="80963" y="915988"/>
                          <a:ext cx="5961062" cy="3729037"/>
                        </a:xfrm>
                        <a:prstGeom prst="rect">
                          <a:avLst/>
                        </a:prstGeom>
                        <a:ln>
                          <a:noFill/>
                        </a:ln>
                      </p:spPr>
                    </p:pic>
                  </p:oleObj>
                </mc:Fallback>
              </mc:AlternateContent>
            </a:graphicData>
          </a:graphic>
        </p:graphicFrame>
        <p:sp>
          <p:nvSpPr>
            <p:cNvPr id="12" name="TextBox 11"/>
            <p:cNvSpPr txBox="1"/>
            <p:nvPr/>
          </p:nvSpPr>
          <p:spPr>
            <a:xfrm>
              <a:off x="3090335" y="4158394"/>
              <a:ext cx="914400" cy="369332"/>
            </a:xfrm>
            <a:prstGeom prst="rect">
              <a:avLst/>
            </a:prstGeom>
            <a:noFill/>
          </p:spPr>
          <p:txBody>
            <a:bodyPr wrap="square" rtlCol="0">
              <a:spAutoFit/>
            </a:bodyPr>
            <a:lstStyle/>
            <a:p>
              <a:r>
                <a:rPr lang="en-GB" b="1" dirty="0">
                  <a:solidFill>
                    <a:srgbClr val="0000FF"/>
                  </a:solidFill>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:1:1:</a:t>
              </a:r>
              <a:r>
                <a:rPr lang="en-GB" b="1" dirty="0">
                  <a:solidFill>
                    <a:srgbClr val="0000FF"/>
                  </a:solidFill>
                  <a:latin typeface="Arial" panose="020B0604020202020204" pitchFamily="34" charset="0"/>
                  <a:cs typeface="Arial" panose="020B0604020202020204" pitchFamily="34" charset="0"/>
                </a:rPr>
                <a:t>1</a:t>
              </a:r>
            </a:p>
          </p:txBody>
        </p:sp>
      </p:grpSp>
      <p:sp>
        <p:nvSpPr>
          <p:cNvPr id="13"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32</a:t>
            </a:fld>
            <a:endParaRPr lang="en-GB" sz="2400" dirty="0">
              <a:latin typeface="Arial" panose="020B0604020202020204" pitchFamily="34" charset="0"/>
              <a:cs typeface="Arial" panose="020B0604020202020204" pitchFamily="34" charset="0"/>
            </a:endParaRPr>
          </a:p>
        </p:txBody>
      </p:sp>
      <p:sp>
        <p:nvSpPr>
          <p:cNvPr id="4" name="Textfeld 4"/>
          <p:cNvSpPr txBox="1">
            <a:spLocks noChangeArrowheads="1"/>
          </p:cNvSpPr>
          <p:nvPr/>
        </p:nvSpPr>
        <p:spPr bwMode="auto">
          <a:xfrm>
            <a:off x="72000" y="39600"/>
            <a:ext cx="12015224" cy="83099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de-DE" sz="2400" dirty="0">
                <a:latin typeface="Arial" panose="020B0604020202020204" pitchFamily="34" charset="0"/>
                <a:cs typeface="Arial" panose="020B0604020202020204" pitchFamily="34" charset="0"/>
              </a:rPr>
              <a:t>We inspect the offspring from self-fertilization and ponder about </a:t>
            </a:r>
            <a:r>
              <a:rPr lang="en-GB" altLang="de-DE" sz="2400" dirty="0">
                <a:solidFill>
                  <a:srgbClr val="0000FF"/>
                </a:solidFill>
                <a:latin typeface="Arial" panose="020B0604020202020204" pitchFamily="34" charset="0"/>
                <a:cs typeface="Arial" panose="020B0604020202020204" pitchFamily="34" charset="0"/>
              </a:rPr>
              <a:t>alike-in-state</a:t>
            </a:r>
            <a:r>
              <a:rPr lang="en-GB" altLang="de-DE" sz="2400" dirty="0">
                <a:latin typeface="Arial" panose="020B0604020202020204" pitchFamily="34" charset="0"/>
                <a:cs typeface="Arial" panose="020B0604020202020204" pitchFamily="34" charset="0"/>
              </a:rPr>
              <a:t> and </a:t>
            </a:r>
            <a:r>
              <a:rPr lang="en-GB" altLang="de-DE" sz="2400" dirty="0">
                <a:solidFill>
                  <a:srgbClr val="0000FF"/>
                </a:solidFill>
                <a:latin typeface="Arial" panose="020B0604020202020204" pitchFamily="34" charset="0"/>
                <a:cs typeface="Arial" panose="020B0604020202020204" pitchFamily="34" charset="0"/>
              </a:rPr>
              <a:t>identical-by-descent</a:t>
            </a:r>
            <a:r>
              <a:rPr lang="en-GB" altLang="de-DE" sz="2400" dirty="0">
                <a:latin typeface="Arial" panose="020B0604020202020204" pitchFamily="34" charset="0"/>
                <a:cs typeface="Arial" panose="020B0604020202020204" pitchFamily="34" charset="0"/>
              </a:rPr>
              <a:t> type of homozygosity </a:t>
            </a:r>
            <a:r>
              <a:rPr lang="en-GB" altLang="de-DE" sz="2400" dirty="0">
                <a:latin typeface="Arial" panose="020B0604020202020204" pitchFamily="34" charset="0"/>
                <a:cs typeface="Arial" panose="020B0604020202020204" pitchFamily="34" charset="0"/>
                <a:sym typeface="Wingdings" panose="05000000000000000000" pitchFamily="2" charset="2"/>
              </a:rPr>
              <a:t></a:t>
            </a:r>
            <a:endParaRPr lang="en-GB" altLang="de-DE" sz="2600" dirty="0"/>
          </a:p>
        </p:txBody>
      </p:sp>
    </p:spTree>
    <p:extLst>
      <p:ext uri="{BB962C8B-B14F-4D97-AF65-F5344CB8AC3E}">
        <p14:creationId xmlns:p14="http://schemas.microsoft.com/office/powerpoint/2010/main" val="372876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p:cNvSpPr txBox="1">
            <a:spLocks noChangeArrowheads="1"/>
          </p:cNvSpPr>
          <p:nvPr/>
        </p:nvSpPr>
        <p:spPr bwMode="auto">
          <a:xfrm>
            <a:off x="72000" y="39600"/>
            <a:ext cx="12087224" cy="83099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dirty="0">
                <a:latin typeface="Arial" panose="020B0604020202020204" pitchFamily="34" charset="0"/>
                <a:cs typeface="Arial" panose="020B0604020202020204" pitchFamily="34" charset="0"/>
              </a:rPr>
              <a:t>We inspect the offspring from self-fertilization and ponder about </a:t>
            </a:r>
            <a:r>
              <a:rPr lang="de-DE" altLang="de-DE" sz="2400" dirty="0">
                <a:solidFill>
                  <a:srgbClr val="0000FF"/>
                </a:solidFill>
                <a:latin typeface="Arial" panose="020B0604020202020204" pitchFamily="34" charset="0"/>
                <a:cs typeface="Arial" panose="020B0604020202020204" pitchFamily="34" charset="0"/>
              </a:rPr>
              <a:t>alike-in-state</a:t>
            </a:r>
            <a:r>
              <a:rPr lang="de-DE" altLang="de-DE" sz="2400" dirty="0">
                <a:latin typeface="Arial" panose="020B0604020202020204" pitchFamily="34" charset="0"/>
                <a:cs typeface="Arial" panose="020B0604020202020204" pitchFamily="34" charset="0"/>
              </a:rPr>
              <a:t> and </a:t>
            </a:r>
            <a:r>
              <a:rPr lang="de-DE" altLang="de-DE" sz="2400" dirty="0">
                <a:solidFill>
                  <a:srgbClr val="0000FF"/>
                </a:solidFill>
                <a:latin typeface="Arial" panose="020B0604020202020204" pitchFamily="34" charset="0"/>
                <a:cs typeface="Arial" panose="020B0604020202020204" pitchFamily="34" charset="0"/>
              </a:rPr>
              <a:t>identical-by-descent</a:t>
            </a:r>
            <a:r>
              <a:rPr lang="de-DE" altLang="de-DE" sz="2400" dirty="0">
                <a:latin typeface="Arial" panose="020B0604020202020204" pitchFamily="34" charset="0"/>
                <a:cs typeface="Arial" panose="020B0604020202020204" pitchFamily="34" charset="0"/>
              </a:rPr>
              <a:t> type of homozygosity </a:t>
            </a:r>
            <a:r>
              <a:rPr lang="de-DE" altLang="de-DE" sz="2400" dirty="0">
                <a:latin typeface="Arial" panose="020B0604020202020204" pitchFamily="34" charset="0"/>
                <a:cs typeface="Arial" panose="020B0604020202020204" pitchFamily="34" charset="0"/>
                <a:sym typeface="Wingdings" panose="05000000000000000000" pitchFamily="2" charset="2"/>
              </a:rPr>
              <a:t></a:t>
            </a:r>
            <a:endParaRPr lang="de-DE" altLang="de-DE" sz="2600" dirty="0"/>
          </a:p>
        </p:txBody>
      </p:sp>
      <p:sp>
        <p:nvSpPr>
          <p:cNvPr id="8" name="TextBox 7"/>
          <p:cNvSpPr txBox="1"/>
          <p:nvPr/>
        </p:nvSpPr>
        <p:spPr>
          <a:xfrm>
            <a:off x="71999" y="4648985"/>
            <a:ext cx="12015225" cy="203132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dirty="0">
                <a:solidFill>
                  <a:schemeClr val="bg1"/>
                </a:solidFill>
                <a:latin typeface="Arial" panose="020B0604020202020204" pitchFamily="34" charset="0"/>
                <a:cs typeface="Arial" panose="020B0604020202020204" pitchFamily="34" charset="0"/>
              </a:rPr>
              <a:t>Nevertheless, its </a:t>
            </a:r>
            <a:r>
              <a:rPr lang="de-DE" dirty="0" err="1">
                <a:solidFill>
                  <a:schemeClr val="bg1"/>
                </a:solidFill>
                <a:latin typeface="Arial" panose="020B0604020202020204" pitchFamily="34" charset="0"/>
                <a:cs typeface="Arial" panose="020B0604020202020204" pitchFamily="34" charset="0"/>
              </a:rPr>
              <a:t>offspring</a:t>
            </a:r>
            <a:r>
              <a:rPr lang="de-DE" dirty="0">
                <a:solidFill>
                  <a:schemeClr val="bg1"/>
                </a:solidFill>
                <a:latin typeface="Arial" panose="020B0604020202020204" pitchFamily="34" charset="0"/>
                <a:cs typeface="Arial" panose="020B0604020202020204" pitchFamily="34" charset="0"/>
              </a:rPr>
              <a:t> </a:t>
            </a:r>
            <a:r>
              <a:rPr lang="de-DE" dirty="0" err="1">
                <a:solidFill>
                  <a:schemeClr val="bg1"/>
                </a:solidFill>
                <a:latin typeface="Arial" panose="020B0604020202020204" pitchFamily="34" charset="0"/>
                <a:cs typeface="Arial" panose="020B0604020202020204" pitchFamily="34" charset="0"/>
              </a:rPr>
              <a:t>segregate</a:t>
            </a:r>
            <a:r>
              <a:rPr lang="de-DE" dirty="0">
                <a:solidFill>
                  <a:schemeClr val="bg1"/>
                </a:solidFill>
                <a:latin typeface="Arial" panose="020B0604020202020204" pitchFamily="34" charset="0"/>
                <a:cs typeface="Arial" panose="020B0604020202020204" pitchFamily="34" charset="0"/>
              </a:rPr>
              <a:t>: for this subscript-ancestral-identity. One fourth of offspring is expectedly </a:t>
            </a:r>
            <a:r>
              <a:rPr lang="de-DE" dirty="0" err="1">
                <a:solidFill>
                  <a:schemeClr val="bg1"/>
                </a:solidFill>
                <a:latin typeface="Arial" panose="020B0604020202020204" pitchFamily="34" charset="0"/>
                <a:cs typeface="Arial" panose="020B0604020202020204" pitchFamily="34" charset="0"/>
              </a:rPr>
              <a:t>homozygous</a:t>
            </a:r>
            <a:r>
              <a:rPr lang="de-DE" dirty="0">
                <a:solidFill>
                  <a:schemeClr val="bg1"/>
                </a:solidFill>
                <a:latin typeface="Arial" panose="020B0604020202020204" pitchFamily="34" charset="0"/>
                <a:cs typeface="Arial" panose="020B0604020202020204" pitchFamily="34" charset="0"/>
              </a:rPr>
              <a:t> A</a:t>
            </a:r>
            <a:r>
              <a:rPr lang="de-DE" baseline="-25000" dirty="0">
                <a:solidFill>
                  <a:schemeClr val="bg1"/>
                </a:solidFill>
                <a:latin typeface="Arial" panose="020B0604020202020204" pitchFamily="34" charset="0"/>
                <a:cs typeface="Arial" panose="020B0604020202020204" pitchFamily="34" charset="0"/>
              </a:rPr>
              <a:t>01</a:t>
            </a:r>
            <a:r>
              <a:rPr lang="de-DE" dirty="0">
                <a:solidFill>
                  <a:schemeClr val="bg1"/>
                </a:solidFill>
                <a:latin typeface="Arial" panose="020B0604020202020204" pitchFamily="34" charset="0"/>
                <a:cs typeface="Arial" panose="020B0604020202020204" pitchFamily="34" charset="0"/>
              </a:rPr>
              <a:t>A</a:t>
            </a:r>
            <a:r>
              <a:rPr lang="de-DE" baseline="-25000" dirty="0">
                <a:solidFill>
                  <a:schemeClr val="bg1"/>
                </a:solidFill>
                <a:latin typeface="Arial" panose="020B0604020202020204" pitchFamily="34" charset="0"/>
                <a:cs typeface="Arial" panose="020B0604020202020204" pitchFamily="34" charset="0"/>
              </a:rPr>
              <a:t>01</a:t>
            </a:r>
            <a:r>
              <a:rPr lang="de-DE" dirty="0">
                <a:solidFill>
                  <a:schemeClr val="bg1"/>
                </a:solidFill>
                <a:latin typeface="Arial" panose="020B0604020202020204" pitchFamily="34" charset="0"/>
                <a:cs typeface="Arial" panose="020B0604020202020204" pitchFamily="34" charset="0"/>
              </a:rPr>
              <a:t>. A second forth is </a:t>
            </a:r>
            <a:r>
              <a:rPr lang="de-DE" dirty="0" err="1">
                <a:solidFill>
                  <a:schemeClr val="bg1"/>
                </a:solidFill>
                <a:latin typeface="Arial" panose="020B0604020202020204" pitchFamily="34" charset="0"/>
                <a:cs typeface="Arial" panose="020B0604020202020204" pitchFamily="34" charset="0"/>
              </a:rPr>
              <a:t>homozygous</a:t>
            </a:r>
            <a:r>
              <a:rPr lang="de-DE" dirty="0">
                <a:solidFill>
                  <a:schemeClr val="bg1"/>
                </a:solidFill>
                <a:latin typeface="Arial" panose="020B0604020202020204" pitchFamily="34" charset="0"/>
                <a:cs typeface="Arial" panose="020B0604020202020204" pitchFamily="34" charset="0"/>
              </a:rPr>
              <a:t> A</a:t>
            </a:r>
            <a:r>
              <a:rPr lang="de-DE" baseline="-25000" dirty="0">
                <a:solidFill>
                  <a:schemeClr val="bg1"/>
                </a:solidFill>
                <a:latin typeface="Arial" panose="020B0604020202020204" pitchFamily="34" charset="0"/>
                <a:cs typeface="Arial" panose="020B0604020202020204" pitchFamily="34" charset="0"/>
              </a:rPr>
              <a:t>02</a:t>
            </a:r>
            <a:r>
              <a:rPr lang="de-DE" dirty="0">
                <a:solidFill>
                  <a:schemeClr val="bg1"/>
                </a:solidFill>
                <a:latin typeface="Arial" panose="020B0604020202020204" pitchFamily="34" charset="0"/>
                <a:cs typeface="Arial" panose="020B0604020202020204" pitchFamily="34" charset="0"/>
              </a:rPr>
              <a:t>A</a:t>
            </a:r>
            <a:r>
              <a:rPr lang="de-DE" baseline="-25000" dirty="0">
                <a:solidFill>
                  <a:schemeClr val="bg1"/>
                </a:solidFill>
                <a:latin typeface="Arial" panose="020B0604020202020204" pitchFamily="34" charset="0"/>
                <a:cs typeface="Arial" panose="020B0604020202020204" pitchFamily="34" charset="0"/>
              </a:rPr>
              <a:t>02</a:t>
            </a:r>
            <a:r>
              <a:rPr lang="de-DE" dirty="0">
                <a:solidFill>
                  <a:schemeClr val="bg1"/>
                </a:solidFill>
                <a:latin typeface="Arial" panose="020B0604020202020204" pitchFamily="34" charset="0"/>
                <a:cs typeface="Arial" panose="020B0604020202020204" pitchFamily="34" charset="0"/>
              </a:rPr>
              <a:t>; half </a:t>
            </a:r>
            <a:r>
              <a:rPr lang="de-DE" dirty="0" err="1">
                <a:solidFill>
                  <a:schemeClr val="bg1"/>
                </a:solidFill>
                <a:latin typeface="Arial" panose="020B0604020202020204" pitchFamily="34" charset="0"/>
                <a:cs typeface="Arial" panose="020B0604020202020204" pitchFamily="34" charset="0"/>
              </a:rPr>
              <a:t>is</a:t>
            </a:r>
            <a:r>
              <a:rPr lang="de-DE" dirty="0">
                <a:solidFill>
                  <a:schemeClr val="bg1"/>
                </a:solidFill>
                <a:latin typeface="Arial" panose="020B0604020202020204" pitchFamily="34" charset="0"/>
                <a:cs typeface="Arial" panose="020B0604020202020204" pitchFamily="34" charset="0"/>
              </a:rPr>
              <a:t> not </a:t>
            </a:r>
            <a:r>
              <a:rPr lang="de-DE" dirty="0" err="1">
                <a:solidFill>
                  <a:schemeClr val="bg1"/>
                </a:solidFill>
                <a:latin typeface="Arial" panose="020B0604020202020204" pitchFamily="34" charset="0"/>
                <a:cs typeface="Arial" panose="020B0604020202020204" pitchFamily="34" charset="0"/>
              </a:rPr>
              <a:t>homozygous</a:t>
            </a:r>
            <a:r>
              <a:rPr lang="de-DE" dirty="0">
                <a:solidFill>
                  <a:schemeClr val="bg1"/>
                </a:solidFill>
                <a:latin typeface="Arial" panose="020B0604020202020204" pitchFamily="34" charset="0"/>
                <a:cs typeface="Arial" panose="020B0604020202020204" pitchFamily="34" charset="0"/>
              </a:rPr>
              <a:t> in </a:t>
            </a:r>
            <a:r>
              <a:rPr lang="de-DE" dirty="0" err="1">
                <a:solidFill>
                  <a:schemeClr val="bg1"/>
                </a:solidFill>
                <a:latin typeface="Arial" panose="020B0604020202020204" pitchFamily="34" charset="0"/>
                <a:cs typeface="Arial" panose="020B0604020202020204" pitchFamily="34" charset="0"/>
              </a:rPr>
              <a:t>this</a:t>
            </a:r>
            <a:r>
              <a:rPr lang="de-DE" dirty="0">
                <a:solidFill>
                  <a:schemeClr val="bg1"/>
                </a:solidFill>
                <a:latin typeface="Arial" panose="020B0604020202020204" pitchFamily="34" charset="0"/>
                <a:cs typeface="Arial" panose="020B0604020202020204" pitchFamily="34" charset="0"/>
              </a:rPr>
              <a:t> (</a:t>
            </a:r>
            <a:r>
              <a:rPr lang="de-DE" dirty="0" err="1">
                <a:solidFill>
                  <a:schemeClr val="bg1"/>
                </a:solidFill>
                <a:latin typeface="Arial" panose="020B0604020202020204" pitchFamily="34" charset="0"/>
                <a:cs typeface="Arial" panose="020B0604020202020204" pitchFamily="34" charset="0"/>
              </a:rPr>
              <a:t>strange</a:t>
            </a:r>
            <a:r>
              <a:rPr lang="de-DE" dirty="0">
                <a:solidFill>
                  <a:schemeClr val="bg1"/>
                </a:solidFill>
                <a:latin typeface="Arial" panose="020B0604020202020204" pitchFamily="34" charset="0"/>
                <a:cs typeface="Arial" panose="020B0604020202020204" pitchFamily="34" charset="0"/>
              </a:rPr>
              <a:t>) sense. </a:t>
            </a:r>
          </a:p>
          <a:p>
            <a:r>
              <a:rPr lang="de-DE" dirty="0">
                <a:solidFill>
                  <a:schemeClr val="bg1"/>
                </a:solidFill>
                <a:latin typeface="Arial" panose="020B0604020202020204" pitchFamily="34" charset="0"/>
                <a:cs typeface="Arial" panose="020B0604020202020204" pitchFamily="34" charset="0"/>
              </a:rPr>
              <a:t>Now take the A</a:t>
            </a:r>
            <a:r>
              <a:rPr lang="de-DE" baseline="-25000" dirty="0">
                <a:solidFill>
                  <a:schemeClr val="bg1"/>
                </a:solidFill>
                <a:latin typeface="Arial" panose="020B0604020202020204" pitchFamily="34" charset="0"/>
                <a:cs typeface="Arial" panose="020B0604020202020204" pitchFamily="34" charset="0"/>
              </a:rPr>
              <a:t>05</a:t>
            </a:r>
            <a:r>
              <a:rPr lang="de-DE" dirty="0">
                <a:solidFill>
                  <a:schemeClr val="bg1"/>
                </a:solidFill>
                <a:latin typeface="Arial" panose="020B0604020202020204" pitchFamily="34" charset="0"/>
                <a:cs typeface="Arial" panose="020B0604020202020204" pitchFamily="34" charset="0"/>
              </a:rPr>
              <a:t>a</a:t>
            </a:r>
            <a:r>
              <a:rPr lang="de-DE" baseline="-25000" dirty="0">
                <a:solidFill>
                  <a:schemeClr val="bg1"/>
                </a:solidFill>
                <a:latin typeface="Arial" panose="020B0604020202020204" pitchFamily="34" charset="0"/>
                <a:cs typeface="Arial" panose="020B0604020202020204" pitchFamily="34" charset="0"/>
              </a:rPr>
              <a:t>06</a:t>
            </a:r>
            <a:r>
              <a:rPr lang="de-DE" dirty="0">
                <a:solidFill>
                  <a:schemeClr val="bg1"/>
                </a:solidFill>
                <a:latin typeface="Arial" panose="020B0604020202020204" pitchFamily="34" charset="0"/>
                <a:cs typeface="Arial" panose="020B0604020202020204" pitchFamily="34" charset="0"/>
              </a:rPr>
              <a:t> individual. Those of its offspring (from selfing) who indeed are homozygous are so for identitical-by-descent (ibd) alleles (such as A</a:t>
            </a:r>
            <a:r>
              <a:rPr lang="de-DE" baseline="-25000" dirty="0">
                <a:solidFill>
                  <a:schemeClr val="bg1"/>
                </a:solidFill>
                <a:latin typeface="Arial" panose="020B0604020202020204" pitchFamily="34" charset="0"/>
                <a:cs typeface="Arial" panose="020B0604020202020204" pitchFamily="34" charset="0"/>
              </a:rPr>
              <a:t>05</a:t>
            </a:r>
            <a:r>
              <a:rPr lang="de-DE" dirty="0">
                <a:solidFill>
                  <a:schemeClr val="bg1"/>
                </a:solidFill>
                <a:latin typeface="Arial" panose="020B0604020202020204" pitchFamily="34" charset="0"/>
                <a:cs typeface="Arial" panose="020B0604020202020204" pitchFamily="34" charset="0"/>
              </a:rPr>
              <a:t>A</a:t>
            </a:r>
            <a:r>
              <a:rPr lang="de-DE" baseline="-25000" dirty="0">
                <a:solidFill>
                  <a:schemeClr val="bg1"/>
                </a:solidFill>
                <a:latin typeface="Arial" panose="020B0604020202020204" pitchFamily="34" charset="0"/>
                <a:cs typeface="Arial" panose="020B0604020202020204" pitchFamily="34" charset="0"/>
              </a:rPr>
              <a:t>05</a:t>
            </a:r>
            <a:r>
              <a:rPr lang="de-DE" dirty="0">
                <a:solidFill>
                  <a:schemeClr val="bg1"/>
                </a:solidFill>
                <a:latin typeface="Arial" panose="020B0604020202020204" pitchFamily="34" charset="0"/>
                <a:cs typeface="Arial" panose="020B0604020202020204" pitchFamily="34" charset="0"/>
              </a:rPr>
              <a:t>). </a:t>
            </a:r>
            <a:r>
              <a:rPr lang="de-DE" dirty="0">
                <a:solidFill>
                  <a:srgbClr val="0000FF"/>
                </a:solidFill>
                <a:latin typeface="Arial" panose="020B0604020202020204" pitchFamily="34" charset="0"/>
                <a:cs typeface="Arial" panose="020B0604020202020204" pitchFamily="34" charset="0"/>
              </a:rPr>
              <a:t>Half of </a:t>
            </a:r>
            <a:r>
              <a:rPr lang="de-DE" u="sng" dirty="0" err="1">
                <a:solidFill>
                  <a:srgbClr val="0000FF"/>
                </a:solidFill>
                <a:latin typeface="Arial" panose="020B0604020202020204" pitchFamily="34" charset="0"/>
                <a:cs typeface="Arial" panose="020B0604020202020204" pitchFamily="34" charset="0"/>
              </a:rPr>
              <a:t>each</a:t>
            </a:r>
            <a:r>
              <a:rPr lang="de-DE" dirty="0">
                <a:solidFill>
                  <a:srgbClr val="0000FF"/>
                </a:solidFill>
                <a:latin typeface="Arial" panose="020B0604020202020204" pitchFamily="34" charset="0"/>
                <a:cs typeface="Arial" panose="020B0604020202020204" pitchFamily="34" charset="0"/>
              </a:rPr>
              <a:t> </a:t>
            </a:r>
            <a:r>
              <a:rPr lang="de-DE" dirty="0" err="1">
                <a:solidFill>
                  <a:srgbClr val="0000FF"/>
                </a:solidFill>
                <a:latin typeface="Arial" panose="020B0604020202020204" pitchFamily="34" charset="0"/>
                <a:cs typeface="Arial" panose="020B0604020202020204" pitchFamily="34" charset="0"/>
              </a:rPr>
              <a:t>selfed</a:t>
            </a:r>
            <a:r>
              <a:rPr lang="de-DE" dirty="0">
                <a:solidFill>
                  <a:srgbClr val="0000FF"/>
                </a:solidFill>
                <a:latin typeface="Arial" panose="020B0604020202020204" pitchFamily="34" charset="0"/>
                <a:cs typeface="Arial" panose="020B0604020202020204" pitchFamily="34" charset="0"/>
              </a:rPr>
              <a:t> </a:t>
            </a:r>
            <a:r>
              <a:rPr lang="de-DE" dirty="0" err="1">
                <a:solidFill>
                  <a:srgbClr val="0000FF"/>
                </a:solidFill>
                <a:latin typeface="Arial" panose="020B0604020202020204" pitchFamily="34" charset="0"/>
                <a:cs typeface="Arial" panose="020B0604020202020204" pitchFamily="34" charset="0"/>
              </a:rPr>
              <a:t>offspring</a:t>
            </a:r>
            <a:r>
              <a:rPr lang="de-DE" dirty="0">
                <a:solidFill>
                  <a:srgbClr val="0000FF"/>
                </a:solidFill>
                <a:latin typeface="Arial" panose="020B0604020202020204" pitchFamily="34" charset="0"/>
                <a:cs typeface="Arial" panose="020B0604020202020204" pitchFamily="34" charset="0"/>
              </a:rPr>
              <a:t> is homozygous for </a:t>
            </a:r>
            <a:r>
              <a:rPr lang="de-DE"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ibd</a:t>
            </a:r>
            <a:r>
              <a:rPr lang="de-DE" dirty="0">
                <a:solidFill>
                  <a:srgbClr val="0000FF"/>
                </a:solidFill>
                <a:latin typeface="Arial" panose="020B0604020202020204" pitchFamily="34" charset="0"/>
                <a:cs typeface="Arial" panose="020B0604020202020204" pitchFamily="34" charset="0"/>
              </a:rPr>
              <a:t>, whether </a:t>
            </a:r>
            <a:r>
              <a:rPr lang="de-DE" dirty="0" err="1">
                <a:solidFill>
                  <a:srgbClr val="0000FF"/>
                </a:solidFill>
                <a:latin typeface="Arial" panose="020B0604020202020204" pitchFamily="34" charset="0"/>
                <a:cs typeface="Arial" panose="020B0604020202020204" pitchFamily="34" charset="0"/>
              </a:rPr>
              <a:t>the</a:t>
            </a:r>
            <a:r>
              <a:rPr lang="de-DE" dirty="0">
                <a:solidFill>
                  <a:srgbClr val="0000FF"/>
                </a:solidFill>
                <a:latin typeface="Arial" panose="020B0604020202020204" pitchFamily="34" charset="0"/>
                <a:cs typeface="Arial" panose="020B0604020202020204" pitchFamily="34" charset="0"/>
              </a:rPr>
              <a:t> parental </a:t>
            </a:r>
            <a:r>
              <a:rPr lang="de-DE" dirty="0" err="1">
                <a:solidFill>
                  <a:srgbClr val="0000FF"/>
                </a:solidFill>
                <a:latin typeface="Arial" panose="020B0604020202020204" pitchFamily="34" charset="0"/>
                <a:cs typeface="Arial" panose="020B0604020202020204" pitchFamily="34" charset="0"/>
              </a:rPr>
              <a:t>genotype</a:t>
            </a:r>
            <a:r>
              <a:rPr lang="de-DE" dirty="0">
                <a:solidFill>
                  <a:srgbClr val="0000FF"/>
                </a:solidFill>
                <a:latin typeface="Arial" panose="020B0604020202020204" pitchFamily="34" charset="0"/>
                <a:cs typeface="Arial" panose="020B0604020202020204" pitchFamily="34" charset="0"/>
              </a:rPr>
              <a:t> was actuall homozygous (ais) or heterozygous</a:t>
            </a:r>
            <a:r>
              <a:rPr lang="de-DE" dirty="0">
                <a:latin typeface="Arial" panose="020B0604020202020204" pitchFamily="34" charset="0"/>
                <a:cs typeface="Arial" panose="020B0604020202020204" pitchFamily="34" charset="0"/>
              </a:rPr>
              <a:t>. </a:t>
            </a:r>
          </a:p>
          <a:p>
            <a:r>
              <a:rPr lang="de-DE" dirty="0">
                <a:latin typeface="Arial" panose="020B0604020202020204" pitchFamily="34" charset="0"/>
                <a:cs typeface="Arial" panose="020B0604020202020204" pitchFamily="34" charset="0"/>
              </a:rPr>
              <a:t>Selfing creates 50% homozygosity of the </a:t>
            </a:r>
            <a:r>
              <a:rPr lang="de-DE"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ibd</a:t>
            </a:r>
            <a:r>
              <a:rPr lang="de-DE" dirty="0">
                <a:latin typeface="Arial" panose="020B0604020202020204" pitchFamily="34" charset="0"/>
                <a:cs typeface="Arial" panose="020B0604020202020204" pitchFamily="34" charset="0"/>
              </a:rPr>
              <a:t> type. </a:t>
            </a:r>
            <a:r>
              <a:rPr lang="de-DE" u="sng" dirty="0">
                <a:latin typeface="Arial" panose="020B0604020202020204" pitchFamily="34" charset="0"/>
                <a:cs typeface="Arial" panose="020B0604020202020204" pitchFamily="34" charset="0"/>
              </a:rPr>
              <a:t>THIS</a:t>
            </a:r>
            <a:r>
              <a:rPr lang="de-DE" dirty="0">
                <a:latin typeface="Arial" panose="020B0604020202020204" pitchFamily="34" charset="0"/>
                <a:cs typeface="Arial" panose="020B0604020202020204" pitchFamily="34" charset="0"/>
              </a:rPr>
              <a:t> is what is the inbreeding-relevant type of homozygosity. </a:t>
            </a:r>
          </a:p>
          <a:p>
            <a:r>
              <a:rPr lang="de-DE" dirty="0">
                <a:solidFill>
                  <a:schemeClr val="bg1"/>
                </a:solidFill>
                <a:latin typeface="Arial" panose="020B0604020202020204" pitchFamily="34" charset="0"/>
                <a:cs typeface="Arial" panose="020B0604020202020204" pitchFamily="34" charset="0"/>
              </a:rPr>
              <a:t>Later more one this.</a:t>
            </a:r>
          </a:p>
        </p:txBody>
      </p:sp>
      <p:grpSp>
        <p:nvGrpSpPr>
          <p:cNvPr id="3" name="Group 2"/>
          <p:cNvGrpSpPr/>
          <p:nvPr/>
        </p:nvGrpSpPr>
        <p:grpSpPr>
          <a:xfrm>
            <a:off x="95547" y="995371"/>
            <a:ext cx="5988050" cy="3741738"/>
            <a:chOff x="68263" y="914400"/>
            <a:chExt cx="5988050" cy="3741738"/>
          </a:xfrm>
        </p:grpSpPr>
        <p:grpSp>
          <p:nvGrpSpPr>
            <p:cNvPr id="10" name="Group 9"/>
            <p:cNvGrpSpPr/>
            <p:nvPr/>
          </p:nvGrpSpPr>
          <p:grpSpPr>
            <a:xfrm>
              <a:off x="68263" y="914400"/>
              <a:ext cx="5988050" cy="3741738"/>
              <a:chOff x="68263" y="914400"/>
              <a:chExt cx="5988050" cy="3741738"/>
            </a:xfrm>
            <a:solidFill>
              <a:schemeClr val="bg1"/>
            </a:solidFill>
          </p:grpSpPr>
          <p:sp>
            <p:nvSpPr>
              <p:cNvPr id="5" name="Rectangle 4"/>
              <p:cNvSpPr/>
              <p:nvPr/>
            </p:nvSpPr>
            <p:spPr>
              <a:xfrm>
                <a:off x="71999" y="916315"/>
                <a:ext cx="5876314" cy="3584983"/>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9" name="Object 8"/>
              <p:cNvGraphicFramePr>
                <a:graphicFrameLocks noChangeAspect="1"/>
              </p:cNvGraphicFramePr>
              <p:nvPr>
                <p:extLst>
                  <p:ext uri="{D42A27DB-BD31-4B8C-83A1-F6EECF244321}">
                    <p14:modId xmlns:p14="http://schemas.microsoft.com/office/powerpoint/2010/main" val="163201937"/>
                  </p:ext>
                </p:extLst>
              </p:nvPr>
            </p:nvGraphicFramePr>
            <p:xfrm>
              <a:off x="68263" y="914400"/>
              <a:ext cx="5988050" cy="3741738"/>
            </p:xfrm>
            <a:graphic>
              <a:graphicData uri="http://schemas.openxmlformats.org/presentationml/2006/ole">
                <mc:AlternateContent xmlns:mc="http://schemas.openxmlformats.org/markup-compatibility/2006">
                  <mc:Choice xmlns:v="urn:schemas-microsoft-com:vml" Requires="v">
                    <p:oleObj spid="_x0000_s6278" name="Document" r:id="rId3" imgW="5987816" imgH="3740957" progId="Word.Document.12">
                      <p:link updateAutomatic="1"/>
                    </p:oleObj>
                  </mc:Choice>
                  <mc:Fallback>
                    <p:oleObj name="Document" r:id="rId3" imgW="5987816" imgH="3740957" progId="Word.Document.12">
                      <p:link updateAutomatic="1"/>
                      <p:pic>
                        <p:nvPicPr>
                          <p:cNvPr id="9" name="Object 8"/>
                          <p:cNvPicPr/>
                          <p:nvPr/>
                        </p:nvPicPr>
                        <p:blipFill>
                          <a:blip r:embed="rId4"/>
                          <a:stretch>
                            <a:fillRect/>
                          </a:stretch>
                        </p:blipFill>
                        <p:spPr>
                          <a:xfrm>
                            <a:off x="68263" y="914400"/>
                            <a:ext cx="5988050" cy="3741738"/>
                          </a:xfrm>
                          <a:prstGeom prst="rect">
                            <a:avLst/>
                          </a:prstGeom>
                        </p:spPr>
                      </p:pic>
                    </p:oleObj>
                  </mc:Fallback>
                </mc:AlternateContent>
              </a:graphicData>
            </a:graphic>
          </p:graphicFrame>
        </p:grpSp>
        <p:sp>
          <p:nvSpPr>
            <p:cNvPr id="12" name="TextBox 11"/>
            <p:cNvSpPr txBox="1"/>
            <p:nvPr/>
          </p:nvSpPr>
          <p:spPr>
            <a:xfrm>
              <a:off x="3090335" y="4158394"/>
              <a:ext cx="914400" cy="369332"/>
            </a:xfrm>
            <a:prstGeom prst="rect">
              <a:avLst/>
            </a:prstGeom>
            <a:noFill/>
          </p:spPr>
          <p:txBody>
            <a:bodyPr wrap="square" rtlCol="0">
              <a:spAutoFit/>
            </a:bodyPr>
            <a:lstStyle/>
            <a:p>
              <a:r>
                <a:rPr lang="de-DE" b="1" dirty="0">
                  <a:solidFill>
                    <a:srgbClr val="0000FF"/>
                  </a:solidFill>
                  <a:latin typeface="Arial" panose="020B0604020202020204" pitchFamily="34" charset="0"/>
                  <a:cs typeface="Arial" panose="020B0604020202020204" pitchFamily="34" charset="0"/>
                </a:rPr>
                <a:t>1</a:t>
              </a:r>
              <a:r>
                <a:rPr lang="de-DE" dirty="0">
                  <a:latin typeface="Arial" panose="020B0604020202020204" pitchFamily="34" charset="0"/>
                  <a:cs typeface="Arial" panose="020B0604020202020204" pitchFamily="34" charset="0"/>
                </a:rPr>
                <a:t>:1:1:</a:t>
              </a:r>
              <a:r>
                <a:rPr lang="de-DE" b="1" dirty="0">
                  <a:solidFill>
                    <a:srgbClr val="0000FF"/>
                  </a:solidFill>
                  <a:latin typeface="Arial" panose="020B0604020202020204" pitchFamily="34" charset="0"/>
                  <a:cs typeface="Arial" panose="020B0604020202020204" pitchFamily="34" charset="0"/>
                </a:rPr>
                <a:t>1</a:t>
              </a:r>
              <a:endParaRPr lang="en-GB" b="1" dirty="0">
                <a:solidFill>
                  <a:srgbClr val="0000FF"/>
                </a:solidFill>
                <a:latin typeface="Arial" panose="020B0604020202020204" pitchFamily="34" charset="0"/>
                <a:cs typeface="Arial" panose="020B0604020202020204" pitchFamily="34" charset="0"/>
              </a:endParaRPr>
            </a:p>
          </p:txBody>
        </p:sp>
      </p:grpSp>
      <p:sp>
        <p:nvSpPr>
          <p:cNvPr id="13"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33</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378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p:cNvSpPr txBox="1">
            <a:spLocks noChangeArrowheads="1"/>
          </p:cNvSpPr>
          <p:nvPr/>
        </p:nvSpPr>
        <p:spPr bwMode="auto">
          <a:xfrm>
            <a:off x="1" y="18522"/>
            <a:ext cx="12087224" cy="83099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dirty="0">
                <a:latin typeface="Arial" panose="020B0604020202020204" pitchFamily="34" charset="0"/>
                <a:cs typeface="Arial" panose="020B0604020202020204" pitchFamily="34" charset="0"/>
              </a:rPr>
              <a:t>We inspect the offspring from self-fertilization and ponder about </a:t>
            </a:r>
            <a:r>
              <a:rPr lang="de-DE" altLang="de-DE" sz="2400" dirty="0">
                <a:solidFill>
                  <a:srgbClr val="0000FF"/>
                </a:solidFill>
                <a:latin typeface="Arial" panose="020B0604020202020204" pitchFamily="34" charset="0"/>
                <a:cs typeface="Arial" panose="020B0604020202020204" pitchFamily="34" charset="0"/>
              </a:rPr>
              <a:t>alike-in-state</a:t>
            </a:r>
            <a:r>
              <a:rPr lang="de-DE" altLang="de-DE" sz="2400" dirty="0">
                <a:latin typeface="Arial" panose="020B0604020202020204" pitchFamily="34" charset="0"/>
                <a:cs typeface="Arial" panose="020B0604020202020204" pitchFamily="34" charset="0"/>
              </a:rPr>
              <a:t> and </a:t>
            </a:r>
            <a:r>
              <a:rPr lang="de-DE" altLang="de-DE" sz="2400" dirty="0">
                <a:solidFill>
                  <a:srgbClr val="0000FF"/>
                </a:solidFill>
                <a:latin typeface="Arial" panose="020B0604020202020204" pitchFamily="34" charset="0"/>
                <a:cs typeface="Arial" panose="020B0604020202020204" pitchFamily="34" charset="0"/>
              </a:rPr>
              <a:t>identical-by-descent</a:t>
            </a:r>
            <a:r>
              <a:rPr lang="de-DE" altLang="de-DE" sz="2400" dirty="0">
                <a:latin typeface="Arial" panose="020B0604020202020204" pitchFamily="34" charset="0"/>
                <a:cs typeface="Arial" panose="020B0604020202020204" pitchFamily="34" charset="0"/>
              </a:rPr>
              <a:t> type of homozygosity </a:t>
            </a:r>
            <a:r>
              <a:rPr lang="de-DE" altLang="de-DE" sz="2400" dirty="0">
                <a:latin typeface="Arial" panose="020B0604020202020204" pitchFamily="34" charset="0"/>
                <a:cs typeface="Arial" panose="020B0604020202020204" pitchFamily="34" charset="0"/>
                <a:sym typeface="Wingdings" panose="05000000000000000000" pitchFamily="2" charset="2"/>
              </a:rPr>
              <a:t></a:t>
            </a:r>
            <a:endParaRPr lang="de-DE" altLang="de-DE" sz="2600" dirty="0"/>
          </a:p>
        </p:txBody>
      </p:sp>
      <p:sp>
        <p:nvSpPr>
          <p:cNvPr id="8" name="TextBox 7"/>
          <p:cNvSpPr txBox="1"/>
          <p:nvPr/>
        </p:nvSpPr>
        <p:spPr>
          <a:xfrm>
            <a:off x="71999" y="4648985"/>
            <a:ext cx="12015225" cy="175432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dirty="0">
                <a:solidFill>
                  <a:schemeClr val="bg1"/>
                </a:solidFill>
                <a:latin typeface="Arial" panose="020B0604020202020204" pitchFamily="34" charset="0"/>
                <a:cs typeface="Arial" panose="020B0604020202020204" pitchFamily="34" charset="0"/>
              </a:rPr>
              <a:t>Nevertheless, its </a:t>
            </a:r>
            <a:r>
              <a:rPr lang="de-DE" dirty="0" err="1">
                <a:solidFill>
                  <a:schemeClr val="bg1"/>
                </a:solidFill>
                <a:latin typeface="Arial" panose="020B0604020202020204" pitchFamily="34" charset="0"/>
                <a:cs typeface="Arial" panose="020B0604020202020204" pitchFamily="34" charset="0"/>
              </a:rPr>
              <a:t>offspring</a:t>
            </a:r>
            <a:r>
              <a:rPr lang="de-DE" dirty="0">
                <a:solidFill>
                  <a:schemeClr val="bg1"/>
                </a:solidFill>
                <a:latin typeface="Arial" panose="020B0604020202020204" pitchFamily="34" charset="0"/>
                <a:cs typeface="Arial" panose="020B0604020202020204" pitchFamily="34" charset="0"/>
              </a:rPr>
              <a:t> </a:t>
            </a:r>
            <a:r>
              <a:rPr lang="de-DE" dirty="0" err="1">
                <a:solidFill>
                  <a:schemeClr val="bg1"/>
                </a:solidFill>
                <a:latin typeface="Arial" panose="020B0604020202020204" pitchFamily="34" charset="0"/>
                <a:cs typeface="Arial" panose="020B0604020202020204" pitchFamily="34" charset="0"/>
              </a:rPr>
              <a:t>segregate</a:t>
            </a:r>
            <a:r>
              <a:rPr lang="de-DE" dirty="0">
                <a:solidFill>
                  <a:schemeClr val="bg1"/>
                </a:solidFill>
                <a:latin typeface="Arial" panose="020B0604020202020204" pitchFamily="34" charset="0"/>
                <a:cs typeface="Arial" panose="020B0604020202020204" pitchFamily="34" charset="0"/>
              </a:rPr>
              <a:t>: for this subscript-ancestral-identity. One fourth of offspring is expectedly </a:t>
            </a:r>
            <a:r>
              <a:rPr lang="de-DE" dirty="0" err="1">
                <a:solidFill>
                  <a:schemeClr val="bg1"/>
                </a:solidFill>
                <a:latin typeface="Arial" panose="020B0604020202020204" pitchFamily="34" charset="0"/>
                <a:cs typeface="Arial" panose="020B0604020202020204" pitchFamily="34" charset="0"/>
              </a:rPr>
              <a:t>homozygous</a:t>
            </a:r>
            <a:r>
              <a:rPr lang="de-DE" dirty="0">
                <a:solidFill>
                  <a:schemeClr val="bg1"/>
                </a:solidFill>
                <a:latin typeface="Arial" panose="020B0604020202020204" pitchFamily="34" charset="0"/>
                <a:cs typeface="Arial" panose="020B0604020202020204" pitchFamily="34" charset="0"/>
              </a:rPr>
              <a:t> A</a:t>
            </a:r>
            <a:r>
              <a:rPr lang="de-DE" baseline="-25000" dirty="0">
                <a:solidFill>
                  <a:schemeClr val="bg1"/>
                </a:solidFill>
                <a:latin typeface="Arial" panose="020B0604020202020204" pitchFamily="34" charset="0"/>
                <a:cs typeface="Arial" panose="020B0604020202020204" pitchFamily="34" charset="0"/>
              </a:rPr>
              <a:t>01</a:t>
            </a:r>
            <a:r>
              <a:rPr lang="de-DE" dirty="0">
                <a:solidFill>
                  <a:schemeClr val="bg1"/>
                </a:solidFill>
                <a:latin typeface="Arial" panose="020B0604020202020204" pitchFamily="34" charset="0"/>
                <a:cs typeface="Arial" panose="020B0604020202020204" pitchFamily="34" charset="0"/>
              </a:rPr>
              <a:t>A</a:t>
            </a:r>
            <a:r>
              <a:rPr lang="de-DE" baseline="-25000" dirty="0">
                <a:solidFill>
                  <a:schemeClr val="bg1"/>
                </a:solidFill>
                <a:latin typeface="Arial" panose="020B0604020202020204" pitchFamily="34" charset="0"/>
                <a:cs typeface="Arial" panose="020B0604020202020204" pitchFamily="34" charset="0"/>
              </a:rPr>
              <a:t>01</a:t>
            </a:r>
            <a:r>
              <a:rPr lang="de-DE" dirty="0">
                <a:solidFill>
                  <a:schemeClr val="bg1"/>
                </a:solidFill>
                <a:latin typeface="Arial" panose="020B0604020202020204" pitchFamily="34" charset="0"/>
                <a:cs typeface="Arial" panose="020B0604020202020204" pitchFamily="34" charset="0"/>
              </a:rPr>
              <a:t>. A second forth is </a:t>
            </a:r>
            <a:r>
              <a:rPr lang="de-DE" dirty="0" err="1">
                <a:solidFill>
                  <a:schemeClr val="bg1"/>
                </a:solidFill>
                <a:latin typeface="Arial" panose="020B0604020202020204" pitchFamily="34" charset="0"/>
                <a:cs typeface="Arial" panose="020B0604020202020204" pitchFamily="34" charset="0"/>
              </a:rPr>
              <a:t>homozygous</a:t>
            </a:r>
            <a:r>
              <a:rPr lang="de-DE" dirty="0">
                <a:solidFill>
                  <a:schemeClr val="bg1"/>
                </a:solidFill>
                <a:latin typeface="Arial" panose="020B0604020202020204" pitchFamily="34" charset="0"/>
                <a:cs typeface="Arial" panose="020B0604020202020204" pitchFamily="34" charset="0"/>
              </a:rPr>
              <a:t> A</a:t>
            </a:r>
            <a:r>
              <a:rPr lang="de-DE" baseline="-25000" dirty="0">
                <a:solidFill>
                  <a:schemeClr val="bg1"/>
                </a:solidFill>
                <a:latin typeface="Arial" panose="020B0604020202020204" pitchFamily="34" charset="0"/>
                <a:cs typeface="Arial" panose="020B0604020202020204" pitchFamily="34" charset="0"/>
              </a:rPr>
              <a:t>02</a:t>
            </a:r>
            <a:r>
              <a:rPr lang="de-DE" dirty="0">
                <a:solidFill>
                  <a:schemeClr val="bg1"/>
                </a:solidFill>
                <a:latin typeface="Arial" panose="020B0604020202020204" pitchFamily="34" charset="0"/>
                <a:cs typeface="Arial" panose="020B0604020202020204" pitchFamily="34" charset="0"/>
              </a:rPr>
              <a:t>A</a:t>
            </a:r>
            <a:r>
              <a:rPr lang="de-DE" baseline="-25000" dirty="0">
                <a:solidFill>
                  <a:schemeClr val="bg1"/>
                </a:solidFill>
                <a:latin typeface="Arial" panose="020B0604020202020204" pitchFamily="34" charset="0"/>
                <a:cs typeface="Arial" panose="020B0604020202020204" pitchFamily="34" charset="0"/>
              </a:rPr>
              <a:t>02</a:t>
            </a:r>
            <a:r>
              <a:rPr lang="de-DE" dirty="0">
                <a:solidFill>
                  <a:schemeClr val="bg1"/>
                </a:solidFill>
                <a:latin typeface="Arial" panose="020B0604020202020204" pitchFamily="34" charset="0"/>
                <a:cs typeface="Arial" panose="020B0604020202020204" pitchFamily="34" charset="0"/>
              </a:rPr>
              <a:t>; half </a:t>
            </a:r>
            <a:r>
              <a:rPr lang="de-DE" dirty="0" err="1">
                <a:solidFill>
                  <a:schemeClr val="bg1"/>
                </a:solidFill>
                <a:latin typeface="Arial" panose="020B0604020202020204" pitchFamily="34" charset="0"/>
                <a:cs typeface="Arial" panose="020B0604020202020204" pitchFamily="34" charset="0"/>
              </a:rPr>
              <a:t>is</a:t>
            </a:r>
            <a:r>
              <a:rPr lang="de-DE" dirty="0">
                <a:solidFill>
                  <a:schemeClr val="bg1"/>
                </a:solidFill>
                <a:latin typeface="Arial" panose="020B0604020202020204" pitchFamily="34" charset="0"/>
                <a:cs typeface="Arial" panose="020B0604020202020204" pitchFamily="34" charset="0"/>
              </a:rPr>
              <a:t> not </a:t>
            </a:r>
            <a:r>
              <a:rPr lang="de-DE" dirty="0" err="1">
                <a:solidFill>
                  <a:schemeClr val="bg1"/>
                </a:solidFill>
                <a:latin typeface="Arial" panose="020B0604020202020204" pitchFamily="34" charset="0"/>
                <a:cs typeface="Arial" panose="020B0604020202020204" pitchFamily="34" charset="0"/>
              </a:rPr>
              <a:t>homozygous</a:t>
            </a:r>
            <a:r>
              <a:rPr lang="de-DE" dirty="0">
                <a:solidFill>
                  <a:schemeClr val="bg1"/>
                </a:solidFill>
                <a:latin typeface="Arial" panose="020B0604020202020204" pitchFamily="34" charset="0"/>
                <a:cs typeface="Arial" panose="020B0604020202020204" pitchFamily="34" charset="0"/>
              </a:rPr>
              <a:t> in </a:t>
            </a:r>
            <a:r>
              <a:rPr lang="de-DE" dirty="0" err="1">
                <a:solidFill>
                  <a:schemeClr val="bg1"/>
                </a:solidFill>
                <a:latin typeface="Arial" panose="020B0604020202020204" pitchFamily="34" charset="0"/>
                <a:cs typeface="Arial" panose="020B0604020202020204" pitchFamily="34" charset="0"/>
              </a:rPr>
              <a:t>this</a:t>
            </a:r>
            <a:r>
              <a:rPr lang="de-DE" dirty="0">
                <a:solidFill>
                  <a:schemeClr val="bg1"/>
                </a:solidFill>
                <a:latin typeface="Arial" panose="020B0604020202020204" pitchFamily="34" charset="0"/>
                <a:cs typeface="Arial" panose="020B0604020202020204" pitchFamily="34" charset="0"/>
              </a:rPr>
              <a:t> (</a:t>
            </a:r>
            <a:r>
              <a:rPr lang="de-DE" dirty="0" err="1">
                <a:solidFill>
                  <a:schemeClr val="bg1"/>
                </a:solidFill>
                <a:latin typeface="Arial" panose="020B0604020202020204" pitchFamily="34" charset="0"/>
                <a:cs typeface="Arial" panose="020B0604020202020204" pitchFamily="34" charset="0"/>
              </a:rPr>
              <a:t>strange</a:t>
            </a:r>
            <a:r>
              <a:rPr lang="de-DE" dirty="0">
                <a:solidFill>
                  <a:schemeClr val="bg1"/>
                </a:solidFill>
                <a:latin typeface="Arial" panose="020B0604020202020204" pitchFamily="34" charset="0"/>
                <a:cs typeface="Arial" panose="020B0604020202020204" pitchFamily="34" charset="0"/>
              </a:rPr>
              <a:t>) sense. </a:t>
            </a:r>
          </a:p>
          <a:p>
            <a:r>
              <a:rPr lang="de-DE" dirty="0">
                <a:solidFill>
                  <a:schemeClr val="bg1"/>
                </a:solidFill>
                <a:latin typeface="Arial" panose="020B0604020202020204" pitchFamily="34" charset="0"/>
                <a:cs typeface="Arial" panose="020B0604020202020204" pitchFamily="34" charset="0"/>
              </a:rPr>
              <a:t>Now take the A</a:t>
            </a:r>
            <a:r>
              <a:rPr lang="de-DE" baseline="-25000" dirty="0">
                <a:solidFill>
                  <a:schemeClr val="bg1"/>
                </a:solidFill>
                <a:latin typeface="Arial" panose="020B0604020202020204" pitchFamily="34" charset="0"/>
                <a:cs typeface="Arial" panose="020B0604020202020204" pitchFamily="34" charset="0"/>
              </a:rPr>
              <a:t>05</a:t>
            </a:r>
            <a:r>
              <a:rPr lang="de-DE" dirty="0">
                <a:solidFill>
                  <a:schemeClr val="bg1"/>
                </a:solidFill>
                <a:latin typeface="Arial" panose="020B0604020202020204" pitchFamily="34" charset="0"/>
                <a:cs typeface="Arial" panose="020B0604020202020204" pitchFamily="34" charset="0"/>
              </a:rPr>
              <a:t>a</a:t>
            </a:r>
            <a:r>
              <a:rPr lang="de-DE" baseline="-25000" dirty="0">
                <a:solidFill>
                  <a:schemeClr val="bg1"/>
                </a:solidFill>
                <a:latin typeface="Arial" panose="020B0604020202020204" pitchFamily="34" charset="0"/>
                <a:cs typeface="Arial" panose="020B0604020202020204" pitchFamily="34" charset="0"/>
              </a:rPr>
              <a:t>06</a:t>
            </a:r>
            <a:r>
              <a:rPr lang="de-DE" dirty="0">
                <a:solidFill>
                  <a:schemeClr val="bg1"/>
                </a:solidFill>
                <a:latin typeface="Arial" panose="020B0604020202020204" pitchFamily="34" charset="0"/>
                <a:cs typeface="Arial" panose="020B0604020202020204" pitchFamily="34" charset="0"/>
              </a:rPr>
              <a:t> individual. Those of its offspring (from selfing) who indeed are homozygous are so for identitical-by-descent (ibd) alleles (such as A</a:t>
            </a:r>
            <a:r>
              <a:rPr lang="de-DE" baseline="-25000" dirty="0">
                <a:solidFill>
                  <a:schemeClr val="bg1"/>
                </a:solidFill>
                <a:latin typeface="Arial" panose="020B0604020202020204" pitchFamily="34" charset="0"/>
                <a:cs typeface="Arial" panose="020B0604020202020204" pitchFamily="34" charset="0"/>
              </a:rPr>
              <a:t>05</a:t>
            </a:r>
            <a:r>
              <a:rPr lang="de-DE" dirty="0">
                <a:solidFill>
                  <a:schemeClr val="bg1"/>
                </a:solidFill>
                <a:latin typeface="Arial" panose="020B0604020202020204" pitchFamily="34" charset="0"/>
                <a:cs typeface="Arial" panose="020B0604020202020204" pitchFamily="34" charset="0"/>
              </a:rPr>
              <a:t>A</a:t>
            </a:r>
            <a:r>
              <a:rPr lang="de-DE" baseline="-25000" dirty="0">
                <a:solidFill>
                  <a:schemeClr val="bg1"/>
                </a:solidFill>
                <a:latin typeface="Arial" panose="020B0604020202020204" pitchFamily="34" charset="0"/>
                <a:cs typeface="Arial" panose="020B0604020202020204" pitchFamily="34" charset="0"/>
              </a:rPr>
              <a:t>05</a:t>
            </a:r>
            <a:r>
              <a:rPr lang="de-DE" dirty="0">
                <a:solidFill>
                  <a:schemeClr val="bg1"/>
                </a:solidFill>
                <a:latin typeface="Arial" panose="020B0604020202020204" pitchFamily="34" charset="0"/>
                <a:cs typeface="Arial" panose="020B0604020202020204" pitchFamily="34" charset="0"/>
              </a:rPr>
              <a:t>). </a:t>
            </a:r>
            <a:r>
              <a:rPr lang="de-DE" dirty="0">
                <a:solidFill>
                  <a:srgbClr val="0000FF"/>
                </a:solidFill>
                <a:latin typeface="Arial" panose="020B0604020202020204" pitchFamily="34" charset="0"/>
                <a:cs typeface="Arial" panose="020B0604020202020204" pitchFamily="34" charset="0"/>
              </a:rPr>
              <a:t>Half of </a:t>
            </a:r>
            <a:r>
              <a:rPr lang="de-DE" u="sng" dirty="0" err="1">
                <a:solidFill>
                  <a:srgbClr val="0000FF"/>
                </a:solidFill>
                <a:latin typeface="Arial" panose="020B0604020202020204" pitchFamily="34" charset="0"/>
                <a:cs typeface="Arial" panose="020B0604020202020204" pitchFamily="34" charset="0"/>
              </a:rPr>
              <a:t>each</a:t>
            </a:r>
            <a:r>
              <a:rPr lang="de-DE" dirty="0">
                <a:solidFill>
                  <a:srgbClr val="0000FF"/>
                </a:solidFill>
                <a:latin typeface="Arial" panose="020B0604020202020204" pitchFamily="34" charset="0"/>
                <a:cs typeface="Arial" panose="020B0604020202020204" pitchFamily="34" charset="0"/>
              </a:rPr>
              <a:t> </a:t>
            </a:r>
            <a:r>
              <a:rPr lang="de-DE" dirty="0" err="1">
                <a:solidFill>
                  <a:srgbClr val="0000FF"/>
                </a:solidFill>
                <a:latin typeface="Arial" panose="020B0604020202020204" pitchFamily="34" charset="0"/>
                <a:cs typeface="Arial" panose="020B0604020202020204" pitchFamily="34" charset="0"/>
              </a:rPr>
              <a:t>selfed</a:t>
            </a:r>
            <a:r>
              <a:rPr lang="de-DE" dirty="0">
                <a:solidFill>
                  <a:srgbClr val="0000FF"/>
                </a:solidFill>
                <a:latin typeface="Arial" panose="020B0604020202020204" pitchFamily="34" charset="0"/>
                <a:cs typeface="Arial" panose="020B0604020202020204" pitchFamily="34" charset="0"/>
              </a:rPr>
              <a:t> </a:t>
            </a:r>
            <a:r>
              <a:rPr lang="de-DE" dirty="0" err="1">
                <a:solidFill>
                  <a:srgbClr val="0000FF"/>
                </a:solidFill>
                <a:latin typeface="Arial" panose="020B0604020202020204" pitchFamily="34" charset="0"/>
                <a:cs typeface="Arial" panose="020B0604020202020204" pitchFamily="34" charset="0"/>
              </a:rPr>
              <a:t>offspring</a:t>
            </a:r>
            <a:r>
              <a:rPr lang="de-DE" dirty="0">
                <a:solidFill>
                  <a:srgbClr val="0000FF"/>
                </a:solidFill>
                <a:latin typeface="Arial" panose="020B0604020202020204" pitchFamily="34" charset="0"/>
                <a:cs typeface="Arial" panose="020B0604020202020204" pitchFamily="34" charset="0"/>
              </a:rPr>
              <a:t> is homozygous for </a:t>
            </a:r>
            <a:r>
              <a:rPr lang="de-DE"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ibd</a:t>
            </a:r>
            <a:r>
              <a:rPr lang="de-DE" dirty="0">
                <a:solidFill>
                  <a:srgbClr val="0000FF"/>
                </a:solidFill>
                <a:latin typeface="Arial" panose="020B0604020202020204" pitchFamily="34" charset="0"/>
                <a:cs typeface="Arial" panose="020B0604020202020204" pitchFamily="34" charset="0"/>
              </a:rPr>
              <a:t>, whether </a:t>
            </a:r>
            <a:r>
              <a:rPr lang="de-DE" dirty="0" err="1">
                <a:solidFill>
                  <a:srgbClr val="0000FF"/>
                </a:solidFill>
                <a:latin typeface="Arial" panose="020B0604020202020204" pitchFamily="34" charset="0"/>
                <a:cs typeface="Arial" panose="020B0604020202020204" pitchFamily="34" charset="0"/>
              </a:rPr>
              <a:t>the</a:t>
            </a:r>
            <a:r>
              <a:rPr lang="de-DE" dirty="0">
                <a:solidFill>
                  <a:srgbClr val="0000FF"/>
                </a:solidFill>
                <a:latin typeface="Arial" panose="020B0604020202020204" pitchFamily="34" charset="0"/>
                <a:cs typeface="Arial" panose="020B0604020202020204" pitchFamily="34" charset="0"/>
              </a:rPr>
              <a:t> parental </a:t>
            </a:r>
            <a:r>
              <a:rPr lang="de-DE" dirty="0" err="1">
                <a:solidFill>
                  <a:srgbClr val="0000FF"/>
                </a:solidFill>
                <a:latin typeface="Arial" panose="020B0604020202020204" pitchFamily="34" charset="0"/>
                <a:cs typeface="Arial" panose="020B0604020202020204" pitchFamily="34" charset="0"/>
              </a:rPr>
              <a:t>genotype</a:t>
            </a:r>
            <a:r>
              <a:rPr lang="de-DE" dirty="0">
                <a:solidFill>
                  <a:srgbClr val="0000FF"/>
                </a:solidFill>
                <a:latin typeface="Arial" panose="020B0604020202020204" pitchFamily="34" charset="0"/>
                <a:cs typeface="Arial" panose="020B0604020202020204" pitchFamily="34" charset="0"/>
              </a:rPr>
              <a:t> was actuall homozygous (ais) or heterozygous</a:t>
            </a:r>
            <a:r>
              <a:rPr lang="de-DE" dirty="0">
                <a:latin typeface="Arial" panose="020B0604020202020204" pitchFamily="34" charset="0"/>
                <a:cs typeface="Arial" panose="020B0604020202020204" pitchFamily="34" charset="0"/>
              </a:rPr>
              <a:t>. </a:t>
            </a:r>
          </a:p>
          <a:p>
            <a:r>
              <a:rPr lang="de-DE" dirty="0">
                <a:latin typeface="Arial" panose="020B0604020202020204" pitchFamily="34" charset="0"/>
                <a:cs typeface="Arial" panose="020B0604020202020204" pitchFamily="34" charset="0"/>
              </a:rPr>
              <a:t>A </a:t>
            </a:r>
            <a:r>
              <a:rPr lang="de-DE" dirty="0" err="1">
                <a:latin typeface="Arial" panose="020B0604020202020204" pitchFamily="34" charset="0"/>
                <a:cs typeface="Arial" panose="020B0604020202020204" pitchFamily="34" charset="0"/>
              </a:rPr>
              <a:t>sligthly</a:t>
            </a:r>
            <a:r>
              <a:rPr lang="de-DE" dirty="0">
                <a:latin typeface="Arial" panose="020B0604020202020204" pitchFamily="34" charset="0"/>
                <a:cs typeface="Arial" panose="020B0604020202020204" pitchFamily="34" charset="0"/>
              </a:rPr>
              <a:t> different </a:t>
            </a:r>
            <a:r>
              <a:rPr lang="de-DE" dirty="0" err="1">
                <a:latin typeface="Arial" panose="020B0604020202020204" pitchFamily="34" charset="0"/>
                <a:cs typeface="Arial" panose="020B0604020202020204" pitchFamily="34" charset="0"/>
              </a:rPr>
              <a:t>way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show</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same </a:t>
            </a:r>
            <a:r>
              <a:rPr lang="de-DE" dirty="0" err="1">
                <a:latin typeface="Arial" panose="020B0604020202020204" pitchFamily="34" charset="0"/>
                <a:cs typeface="Arial" panose="020B0604020202020204" pitchFamily="34" charset="0"/>
              </a:rPr>
              <a:t>idea</a:t>
            </a:r>
            <a:r>
              <a:rPr lang="de-DE" dirty="0">
                <a:latin typeface="Arial" panose="020B0604020202020204" pitchFamily="34" charset="0"/>
                <a:cs typeface="Arial" panose="020B0604020202020204" pitchFamily="34" charset="0"/>
              </a:rPr>
              <a:t> ;-)</a:t>
            </a:r>
          </a:p>
        </p:txBody>
      </p:sp>
      <p:grpSp>
        <p:nvGrpSpPr>
          <p:cNvPr id="5" name="Group 4"/>
          <p:cNvGrpSpPr/>
          <p:nvPr/>
        </p:nvGrpSpPr>
        <p:grpSpPr>
          <a:xfrm>
            <a:off x="6856" y="854409"/>
            <a:ext cx="6049594" cy="3806618"/>
            <a:chOff x="6856" y="854409"/>
            <a:chExt cx="6049594" cy="3806618"/>
          </a:xfrm>
        </p:grpSpPr>
        <p:sp>
          <p:nvSpPr>
            <p:cNvPr id="14" name="Rectangle 13"/>
            <p:cNvSpPr/>
            <p:nvPr/>
          </p:nvSpPr>
          <p:spPr>
            <a:xfrm>
              <a:off x="6856" y="854409"/>
              <a:ext cx="5988088" cy="36642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2379313690"/>
                </p:ext>
              </p:extLst>
            </p:nvPr>
          </p:nvGraphicFramePr>
          <p:xfrm>
            <a:off x="68400" y="919290"/>
            <a:ext cx="5988050" cy="3741737"/>
          </p:xfrm>
          <a:graphic>
            <a:graphicData uri="http://schemas.openxmlformats.org/presentationml/2006/ole">
              <mc:AlternateContent xmlns:mc="http://schemas.openxmlformats.org/markup-compatibility/2006">
                <mc:Choice xmlns:v="urn:schemas-microsoft-com:vml" Requires="v">
                  <p:oleObj spid="_x0000_s8312" name="Document" r:id="rId3" imgW="5987816" imgH="3740957" progId="Word.Document.12">
                    <p:embed/>
                  </p:oleObj>
                </mc:Choice>
                <mc:Fallback>
                  <p:oleObj name="Document" r:id="rId3" imgW="5987816" imgH="3740957" progId="Word.Document.12">
                    <p:embed/>
                    <p:pic>
                      <p:nvPicPr>
                        <p:cNvPr id="0" name=""/>
                        <p:cNvPicPr/>
                        <p:nvPr/>
                      </p:nvPicPr>
                      <p:blipFill>
                        <a:blip r:embed="rId4"/>
                        <a:stretch>
                          <a:fillRect/>
                        </a:stretch>
                      </p:blipFill>
                      <p:spPr>
                        <a:xfrm>
                          <a:off x="68400" y="919290"/>
                          <a:ext cx="5988050" cy="3741737"/>
                        </a:xfrm>
                        <a:prstGeom prst="rect">
                          <a:avLst/>
                        </a:prstGeom>
                      </p:spPr>
                    </p:pic>
                  </p:oleObj>
                </mc:Fallback>
              </mc:AlternateContent>
            </a:graphicData>
          </a:graphic>
        </p:graphicFrame>
        <p:sp>
          <p:nvSpPr>
            <p:cNvPr id="12" name="TextBox 11"/>
            <p:cNvSpPr txBox="1"/>
            <p:nvPr/>
          </p:nvSpPr>
          <p:spPr>
            <a:xfrm>
              <a:off x="3100115" y="4163284"/>
              <a:ext cx="914400" cy="369332"/>
            </a:xfrm>
            <a:prstGeom prst="rect">
              <a:avLst/>
            </a:prstGeom>
            <a:noFill/>
            <a:ln>
              <a:noFill/>
            </a:ln>
          </p:spPr>
          <p:txBody>
            <a:bodyPr wrap="square" rtlCol="0">
              <a:spAutoFit/>
            </a:bodyPr>
            <a:lstStyle/>
            <a:p>
              <a:r>
                <a:rPr lang="de-DE" b="1" dirty="0">
                  <a:solidFill>
                    <a:srgbClr val="0000FF"/>
                  </a:solidFill>
                  <a:latin typeface="Arial" panose="020B0604020202020204" pitchFamily="34" charset="0"/>
                  <a:cs typeface="Arial" panose="020B0604020202020204" pitchFamily="34" charset="0"/>
                </a:rPr>
                <a:t>1</a:t>
              </a:r>
              <a:r>
                <a:rPr lang="de-DE" dirty="0">
                  <a:latin typeface="Arial" panose="020B0604020202020204" pitchFamily="34" charset="0"/>
                  <a:cs typeface="Arial" panose="020B0604020202020204" pitchFamily="34" charset="0"/>
                </a:rPr>
                <a:t>:1:1:</a:t>
              </a:r>
              <a:r>
                <a:rPr lang="de-DE" b="1" dirty="0">
                  <a:solidFill>
                    <a:srgbClr val="0000FF"/>
                  </a:solidFill>
                  <a:latin typeface="Arial" panose="020B0604020202020204" pitchFamily="34" charset="0"/>
                  <a:cs typeface="Arial" panose="020B0604020202020204" pitchFamily="34" charset="0"/>
                </a:rPr>
                <a:t>1</a:t>
              </a:r>
              <a:endParaRPr lang="en-GB" b="1" dirty="0">
                <a:solidFill>
                  <a:srgbClr val="0000FF"/>
                </a:solidFill>
                <a:latin typeface="Arial" panose="020B0604020202020204" pitchFamily="34" charset="0"/>
                <a:cs typeface="Arial" panose="020B0604020202020204" pitchFamily="34" charset="0"/>
              </a:endParaRPr>
            </a:p>
          </p:txBody>
        </p:sp>
      </p:grpSp>
      <p:sp>
        <p:nvSpPr>
          <p:cNvPr id="13"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34</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1044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 rechteckige Legende 4"/>
          <p:cNvSpPr/>
          <p:nvPr/>
        </p:nvSpPr>
        <p:spPr>
          <a:xfrm>
            <a:off x="96000" y="4520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feld 5"/>
          <p:cNvSpPr txBox="1"/>
          <p:nvPr/>
        </p:nvSpPr>
        <p:spPr>
          <a:xfrm>
            <a:off x="541867" y="320920"/>
            <a:ext cx="10726007" cy="304698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There is more that could be said about ‘</a:t>
            </a:r>
            <a:r>
              <a:rPr lang="en-GB" sz="2400" dirty="0" err="1">
                <a:latin typeface="Arial" panose="020B0604020202020204" pitchFamily="34" charset="0"/>
                <a:cs typeface="Arial" panose="020B0604020202020204" pitchFamily="34" charset="0"/>
              </a:rPr>
              <a:t>ais</a:t>
            </a:r>
            <a:r>
              <a:rPr lang="en-GB" sz="2400" dirty="0">
                <a:latin typeface="Arial" panose="020B0604020202020204" pitchFamily="34" charset="0"/>
                <a:cs typeface="Arial" panose="020B0604020202020204" pitchFamily="34" charset="0"/>
              </a:rPr>
              <a:t>’ and ‘</a:t>
            </a:r>
            <a:r>
              <a:rPr lang="en-GB" sz="2400" dirty="0" err="1">
                <a:latin typeface="Arial" panose="020B0604020202020204" pitchFamily="34" charset="0"/>
                <a:cs typeface="Arial" panose="020B0604020202020204" pitchFamily="34" charset="0"/>
              </a:rPr>
              <a:t>ibd</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Several of my brighter colleagues neglect or even dislike this concept; they say ‘it is useless’ or ‘meanwhile useless,’ it has ‘not biological meaning’.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may talk again about this as we know more about LD, haplotypes, linkage drag, about prediction of the chromosomal neighbourhood from knowledge about a given (marker) locus, about </a:t>
            </a:r>
            <a:r>
              <a:rPr lang="en-GB" sz="2400" dirty="0">
                <a:solidFill>
                  <a:schemeClr val="tx1">
                    <a:lumMod val="50000"/>
                    <a:lumOff val="50000"/>
                  </a:schemeClr>
                </a:solidFill>
                <a:latin typeface="Arial" panose="020B0604020202020204" pitchFamily="34" charset="0"/>
                <a:cs typeface="Arial" panose="020B0604020202020204" pitchFamily="34" charset="0"/>
              </a:rPr>
              <a:t>phasing and </a:t>
            </a:r>
            <a:r>
              <a:rPr lang="en-GB" sz="2400" dirty="0">
                <a:latin typeface="Arial" panose="020B0604020202020204" pitchFamily="34" charset="0"/>
                <a:cs typeface="Arial" panose="020B0604020202020204" pitchFamily="34" charset="0"/>
              </a:rPr>
              <a:t>imputing.</a:t>
            </a:r>
            <a:endParaRPr lang="en-GB" sz="3200" dirty="0">
              <a:solidFill>
                <a:schemeClr val="tx1">
                  <a:lumMod val="50000"/>
                  <a:lumOff val="50000"/>
                </a:schemeClr>
              </a:solidFill>
            </a:endParaRPr>
          </a:p>
        </p:txBody>
      </p:sp>
      <p:sp>
        <p:nvSpPr>
          <p:cNvPr id="8"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35</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53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485034" y="6300000"/>
            <a:ext cx="619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36</a:t>
            </a:fld>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72000" y="36000"/>
            <a:ext cx="12032236"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From here you may go to UNPLAB-PopGen_Ch-4[Drift I]</a:t>
            </a:r>
          </a:p>
        </p:txBody>
      </p:sp>
      <p:pic>
        <p:nvPicPr>
          <p:cNvPr id="4" name="Picture 3">
            <a:extLst>
              <a:ext uri="{FF2B5EF4-FFF2-40B4-BE49-F238E27FC236}">
                <a16:creationId xmlns:a16="http://schemas.microsoft.com/office/drawing/2014/main" id="{EEFB1F7D-B256-4A26-A073-878879F83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67102"/>
            <a:ext cx="7491845" cy="4994563"/>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44704A65-9ED2-42F2-B64B-50BFAC6FEB6F}"/>
              </a:ext>
            </a:extLst>
          </p:cNvPr>
          <p:cNvSpPr txBox="1"/>
          <p:nvPr/>
        </p:nvSpPr>
        <p:spPr>
          <a:xfrm>
            <a:off x="7834745" y="1767102"/>
            <a:ext cx="4269491"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George </a:t>
            </a:r>
            <a:r>
              <a:rPr lang="en-GB" dirty="0" err="1">
                <a:latin typeface="Arial" panose="020B0604020202020204" pitchFamily="34" charset="0"/>
                <a:cs typeface="Arial" panose="020B0604020202020204" pitchFamily="34" charset="0"/>
              </a:rPr>
              <a:t>Orwells</a:t>
            </a:r>
            <a:r>
              <a:rPr lang="en-GB" dirty="0">
                <a:latin typeface="Arial" panose="020B0604020202020204" pitchFamily="34" charset="0"/>
                <a:cs typeface="Arial" panose="020B0604020202020204" pitchFamily="34" charset="0"/>
              </a:rPr>
              <a:t> „Animal Farm“: </a:t>
            </a:r>
          </a:p>
          <a:p>
            <a:r>
              <a:rPr lang="en-GB" dirty="0">
                <a:latin typeface="Arial" panose="020B0604020202020204" pitchFamily="34" charset="0"/>
                <a:cs typeface="Arial" panose="020B0604020202020204" pitchFamily="34" charset="0"/>
              </a:rPr>
              <a:t>All animals are equal, but some animals are more equal than others.</a:t>
            </a:r>
          </a:p>
        </p:txBody>
      </p:sp>
    </p:spTree>
    <p:extLst>
      <p:ext uri="{BB962C8B-B14F-4D97-AF65-F5344CB8AC3E}">
        <p14:creationId xmlns:p14="http://schemas.microsoft.com/office/powerpoint/2010/main" val="253560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 rechteckige Legende 4"/>
          <p:cNvSpPr/>
          <p:nvPr/>
        </p:nvSpPr>
        <p:spPr>
          <a:xfrm>
            <a:off x="96000" y="4520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feld 5"/>
          <p:cNvSpPr txBox="1"/>
          <p:nvPr/>
        </p:nvSpPr>
        <p:spPr>
          <a:xfrm>
            <a:off x="541867" y="107579"/>
            <a:ext cx="10910867" cy="5632311"/>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Join me to now, by and by, further study the effects of violation of the conditions (assumption, prerequisites) of HWE.</a:t>
            </a:r>
          </a:p>
          <a:p>
            <a:endParaRPr lang="en-GB" sz="2400" dirty="0">
              <a:solidFill>
                <a:schemeClr val="tx1">
                  <a:lumMod val="50000"/>
                  <a:lumOff val="50000"/>
                </a:schemeClr>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What if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this is not really </a:t>
            </a:r>
            <a:r>
              <a:rPr lang="en-GB" sz="2400" dirty="0">
                <a:solidFill>
                  <a:srgbClr val="0000FF"/>
                </a:solidFill>
                <a:latin typeface="Arial" panose="020B0604020202020204" pitchFamily="34" charset="0"/>
                <a:cs typeface="Arial" panose="020B0604020202020204" pitchFamily="34" charset="0"/>
              </a:rPr>
              <a:t>Random Mating</a:t>
            </a:r>
          </a:p>
          <a:p>
            <a:r>
              <a:rPr lang="en-GB" sz="2400" dirty="0">
                <a:latin typeface="Arial" panose="020B0604020202020204" pitchFamily="34" charset="0"/>
                <a:cs typeface="Arial" panose="020B0604020202020204" pitchFamily="34" charset="0"/>
              </a:rPr>
              <a:t>there is </a:t>
            </a:r>
            <a:r>
              <a:rPr lang="en-GB" sz="2400" dirty="0">
                <a:solidFill>
                  <a:srgbClr val="0000FF"/>
                </a:solidFill>
                <a:latin typeface="Arial" panose="020B0604020202020204" pitchFamily="34" charset="0"/>
                <a:cs typeface="Arial" panose="020B0604020202020204" pitchFamily="34" charset="0"/>
              </a:rPr>
              <a:t>Selection</a:t>
            </a:r>
          </a:p>
          <a:p>
            <a:r>
              <a:rPr lang="en-GB" sz="2400" dirty="0">
                <a:latin typeface="Arial" panose="020B0604020202020204" pitchFamily="34" charset="0"/>
                <a:cs typeface="Arial" panose="020B0604020202020204" pitchFamily="34" charset="0"/>
              </a:rPr>
              <a:t>there is </a:t>
            </a:r>
            <a:r>
              <a:rPr lang="en-GB" sz="2400" dirty="0">
                <a:solidFill>
                  <a:srgbClr val="0000FF"/>
                </a:solidFill>
                <a:latin typeface="Arial" panose="020B0604020202020204" pitchFamily="34" charset="0"/>
                <a:cs typeface="Arial" panose="020B0604020202020204" pitchFamily="34" charset="0"/>
              </a:rPr>
              <a:t>Mutation</a:t>
            </a:r>
          </a:p>
          <a:p>
            <a:r>
              <a:rPr lang="en-GB" sz="2400" dirty="0">
                <a:latin typeface="Arial" panose="020B0604020202020204" pitchFamily="34" charset="0"/>
                <a:cs typeface="Arial" panose="020B0604020202020204" pitchFamily="34" charset="0"/>
              </a:rPr>
              <a:t>there is </a:t>
            </a:r>
            <a:r>
              <a:rPr lang="en-GB" sz="2400" dirty="0">
                <a:solidFill>
                  <a:srgbClr val="0000FF"/>
                </a:solidFill>
                <a:latin typeface="Arial" panose="020B0604020202020204" pitchFamily="34" charset="0"/>
                <a:cs typeface="Arial" panose="020B0604020202020204" pitchFamily="34" charset="0"/>
              </a:rPr>
              <a:t>Migration</a:t>
            </a:r>
            <a:r>
              <a:rPr lang="en-GB" sz="2400" dirty="0">
                <a:latin typeface="Arial" panose="020B0604020202020204" pitchFamily="34" charset="0"/>
                <a:cs typeface="Arial" panose="020B0604020202020204" pitchFamily="34" charset="0"/>
              </a:rPr>
              <a:t> (well, this one will be ~ neglected)</a:t>
            </a:r>
          </a:p>
          <a:p>
            <a:r>
              <a:rPr lang="en-GB" sz="2400" dirty="0">
                <a:latin typeface="Arial" panose="020B0604020202020204" pitchFamily="34" charset="0"/>
                <a:cs typeface="Arial" panose="020B0604020202020204" pitchFamily="34" charset="0"/>
              </a:rPr>
              <a:t>there is </a:t>
            </a:r>
            <a:r>
              <a:rPr lang="en-GB" sz="2400" dirty="0">
                <a:solidFill>
                  <a:srgbClr val="0000FF"/>
                </a:solidFill>
                <a:latin typeface="Arial" panose="020B0604020202020204" pitchFamily="34" charset="0"/>
                <a:cs typeface="Arial" panose="020B0604020202020204" pitchFamily="34" charset="0"/>
              </a:rPr>
              <a:t>Drift ?</a:t>
            </a:r>
          </a:p>
          <a:p>
            <a:endParaRPr lang="en-GB" sz="2400" dirty="0">
              <a:solidFill>
                <a:srgbClr val="0000FF"/>
              </a:solidFill>
              <a:latin typeface="Arial" panose="020B0604020202020204" pitchFamily="34" charset="0"/>
              <a:cs typeface="Arial" panose="020B0604020202020204" pitchFamily="34" charset="0"/>
            </a:endParaRPr>
          </a:p>
          <a:p>
            <a:r>
              <a:rPr lang="en-GB" sz="2400" dirty="0">
                <a:solidFill>
                  <a:schemeClr val="tx1">
                    <a:lumMod val="50000"/>
                    <a:lumOff val="50000"/>
                  </a:schemeClr>
                </a:solidFill>
                <a:latin typeface="Arial" panose="020B0604020202020204" pitchFamily="34" charset="0"/>
                <a:cs typeface="Arial" panose="020B0604020202020204" pitchFamily="34" charset="0"/>
              </a:rPr>
              <a:t>Seeing the importance of </a:t>
            </a:r>
            <a:r>
              <a:rPr lang="en-GB" sz="2400" dirty="0">
                <a:latin typeface="Arial" panose="020B0604020202020204" pitchFamily="34" charset="0"/>
                <a:cs typeface="Arial" panose="020B0604020202020204" pitchFamily="34" charset="0"/>
              </a:rPr>
              <a:t>Selection</a:t>
            </a:r>
            <a:r>
              <a:rPr lang="en-GB" sz="2400" dirty="0">
                <a:solidFill>
                  <a:schemeClr val="tx1">
                    <a:lumMod val="50000"/>
                    <a:lumOff val="50000"/>
                  </a:schemeClr>
                </a:solidFill>
                <a:latin typeface="Arial" panose="020B0604020202020204" pitchFamily="34" charset="0"/>
                <a:cs typeface="Arial" panose="020B0604020202020204" pitchFamily="34" charset="0"/>
              </a:rPr>
              <a:t>, we might wish to start with that one. Yet. We need a detour to properly appreciate the effects of selection. We start therefore with a ‘deviation from Random Mating’. At the end of the last chapter, you saw such deviation: ‘Mixed’ Mating instead of Random Mating ... </a:t>
            </a:r>
          </a:p>
        </p:txBody>
      </p:sp>
      <p:sp>
        <p:nvSpPr>
          <p:cNvPr id="8"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4</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13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 rechteckige Legende 4"/>
          <p:cNvSpPr/>
          <p:nvPr/>
        </p:nvSpPr>
        <p:spPr>
          <a:xfrm>
            <a:off x="96000" y="45205"/>
            <a:ext cx="11939973" cy="5989835"/>
          </a:xfrm>
          <a:prstGeom prst="wedgeRoundRectCallout">
            <a:avLst>
              <a:gd name="adj1" fmla="val -50477"/>
              <a:gd name="adj2" fmla="val 62756"/>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feld 5"/>
          <p:cNvSpPr txBox="1"/>
          <p:nvPr/>
        </p:nvSpPr>
        <p:spPr>
          <a:xfrm>
            <a:off x="513731" y="203464"/>
            <a:ext cx="10910867" cy="637097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We start with a ‘deviation from random mating’: </a:t>
            </a:r>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Self-fertilization</a:t>
            </a:r>
            <a:r>
              <a:rPr lang="en-GB" sz="2400" dirty="0">
                <a:latin typeface="Arial" panose="020B0604020202020204" pitchFamily="34" charset="0"/>
                <a:cs typeface="Arial" panose="020B0604020202020204" pitchFamily="34" charset="0"/>
              </a:rPr>
              <a:t>. This is a very common </a:t>
            </a:r>
            <a:r>
              <a:rPr lang="en-GB" sz="2400" dirty="0">
                <a:solidFill>
                  <a:srgbClr val="0000FF"/>
                </a:solidFill>
                <a:latin typeface="Arial" panose="020B0604020202020204" pitchFamily="34" charset="0"/>
                <a:cs typeface="Arial" panose="020B0604020202020204" pitchFamily="34" charset="0"/>
              </a:rPr>
              <a:t>reproductive mode</a:t>
            </a:r>
            <a:r>
              <a:rPr lang="en-GB" sz="2400" dirty="0">
                <a:latin typeface="Arial" panose="020B0604020202020204" pitchFamily="34" charset="0"/>
                <a:cs typeface="Arial" panose="020B0604020202020204" pitchFamily="34" charset="0"/>
              </a:rPr>
              <a:t> in plants (and is rare in animals).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Most plant species are </a:t>
            </a:r>
            <a:r>
              <a:rPr lang="en-GB" sz="2400" i="1" dirty="0">
                <a:latin typeface="Arial" panose="020B0604020202020204" pitchFamily="34" charset="0"/>
                <a:cs typeface="Arial" panose="020B0604020202020204" pitchFamily="34" charset="0"/>
              </a:rPr>
              <a:t>monoecious</a:t>
            </a:r>
            <a:r>
              <a:rPr lang="en-GB" sz="2400" dirty="0">
                <a:latin typeface="Arial" panose="020B0604020202020204" pitchFamily="34" charset="0"/>
                <a:cs typeface="Arial" panose="020B0604020202020204" pitchFamily="34" charset="0"/>
              </a:rPr>
              <a:t>: There are male and female organs for reproduction on the same individual. Even most non-self-fertilizers, such as corn* or alfalfa, are </a:t>
            </a:r>
            <a:r>
              <a:rPr lang="en-GB" sz="2400" i="1" dirty="0">
                <a:latin typeface="Arial" panose="020B0604020202020204" pitchFamily="34" charset="0"/>
                <a:cs typeface="Arial" panose="020B0604020202020204" pitchFamily="34" charset="0"/>
              </a:rPr>
              <a:t>monoecious</a:t>
            </a:r>
            <a:r>
              <a:rPr lang="en-GB" sz="2400" dirty="0">
                <a:latin typeface="Arial" panose="020B0604020202020204" pitchFamily="34" charset="0"/>
                <a:cs typeface="Arial" panose="020B0604020202020204" pitchFamily="34" charset="0"/>
              </a:rPr>
              <a:t>, and they employ specific strategies to avoid the actual self-fertilization.</a:t>
            </a:r>
          </a:p>
          <a:p>
            <a:endParaRPr lang="en-GB" sz="2400" dirty="0">
              <a:latin typeface="Arial" panose="020B0604020202020204" pitchFamily="34" charset="0"/>
              <a:cs typeface="Arial" panose="020B0604020202020204" pitchFamily="34" charset="0"/>
            </a:endParaRPr>
          </a:p>
          <a:p>
            <a:r>
              <a:rPr lang="en-GB" sz="2400" dirty="0">
                <a:solidFill>
                  <a:schemeClr val="tx1">
                    <a:lumMod val="50000"/>
                    <a:lumOff val="50000"/>
                  </a:schemeClr>
                </a:solidFill>
                <a:latin typeface="Arial" panose="020B0604020202020204" pitchFamily="34" charset="0"/>
                <a:cs typeface="Arial" panose="020B0604020202020204" pitchFamily="34" charset="0"/>
              </a:rPr>
              <a:t>Self-fertilization in a genetic sense does not make a difference between:</a:t>
            </a:r>
          </a:p>
          <a:p>
            <a:r>
              <a:rPr lang="en-GB" sz="2400" dirty="0">
                <a:solidFill>
                  <a:schemeClr val="tx1">
                    <a:lumMod val="50000"/>
                    <a:lumOff val="50000"/>
                  </a:schemeClr>
                </a:solidFill>
                <a:latin typeface="Arial" panose="020B0604020202020204" pitchFamily="34" charset="0"/>
                <a:cs typeface="Arial" panose="020B0604020202020204" pitchFamily="34" charset="0"/>
              </a:rPr>
              <a:t>Fertilization within the same flower of a plant;</a:t>
            </a:r>
          </a:p>
          <a:p>
            <a:r>
              <a:rPr lang="en-GB" sz="2400" dirty="0">
                <a:solidFill>
                  <a:schemeClr val="tx1">
                    <a:lumMod val="50000"/>
                    <a:lumOff val="50000"/>
                  </a:schemeClr>
                </a:solidFill>
                <a:latin typeface="Arial" panose="020B0604020202020204" pitchFamily="34" charset="0"/>
                <a:cs typeface="Arial" panose="020B0604020202020204" pitchFamily="34" charset="0"/>
              </a:rPr>
              <a:t>Fertilization between two different flowers of the same plant;</a:t>
            </a:r>
          </a:p>
          <a:p>
            <a:r>
              <a:rPr lang="en-GB" sz="2400" dirty="0">
                <a:solidFill>
                  <a:schemeClr val="tx1">
                    <a:lumMod val="50000"/>
                    <a:lumOff val="50000"/>
                  </a:schemeClr>
                </a:solidFill>
                <a:latin typeface="Arial" panose="020B0604020202020204" pitchFamily="34" charset="0"/>
                <a:cs typeface="Arial" panose="020B0604020202020204" pitchFamily="34" charset="0"/>
              </a:rPr>
              <a:t>Fertilizations between two clonal parts of the same genotype;</a:t>
            </a:r>
          </a:p>
          <a:p>
            <a:r>
              <a:rPr lang="en-GB" sz="2400" dirty="0">
                <a:solidFill>
                  <a:schemeClr val="tx1">
                    <a:lumMod val="50000"/>
                    <a:lumOff val="50000"/>
                  </a:schemeClr>
                </a:solidFill>
                <a:latin typeface="Arial" panose="020B0604020202020204" pitchFamily="34" charset="0"/>
                <a:cs typeface="Arial" panose="020B0604020202020204" pitchFamily="34" charset="0"/>
              </a:rPr>
              <a:t>Fertilization between two seed-derived individuals which share the same genotype (for instance two individuals of the same Mendelian F1 or two individuals of the same inbred line).</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8"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5</a:t>
            </a:fld>
            <a:endParaRPr lang="en-GB"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C3B7DF-B5AE-4912-B059-03CADC7F2F21}"/>
              </a:ext>
            </a:extLst>
          </p:cNvPr>
          <p:cNvSpPr txBox="1"/>
          <p:nvPr/>
        </p:nvSpPr>
        <p:spPr>
          <a:xfrm>
            <a:off x="3388290" y="6156543"/>
            <a:ext cx="7014576" cy="646331"/>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*corn is  the more commonly used term in North   America whereas maize is the more international and formal name of </a:t>
            </a:r>
            <a:r>
              <a:rPr lang="en-GB" i="1" dirty="0" err="1">
                <a:latin typeface="Arial" panose="020B0604020202020204" pitchFamily="34" charset="0"/>
                <a:cs typeface="Arial" panose="020B0604020202020204" pitchFamily="34" charset="0"/>
              </a:rPr>
              <a:t>Zea</a:t>
            </a:r>
            <a:r>
              <a:rPr lang="en-GB" i="1" dirty="0">
                <a:latin typeface="Arial" panose="020B0604020202020204" pitchFamily="34" charset="0"/>
                <a:cs typeface="Arial" panose="020B0604020202020204" pitchFamily="34" charset="0"/>
              </a:rPr>
              <a:t> mays.</a:t>
            </a:r>
          </a:p>
        </p:txBody>
      </p:sp>
      <p:sp>
        <p:nvSpPr>
          <p:cNvPr id="3" name="TextBox 2">
            <a:extLst>
              <a:ext uri="{FF2B5EF4-FFF2-40B4-BE49-F238E27FC236}">
                <a16:creationId xmlns:a16="http://schemas.microsoft.com/office/drawing/2014/main" id="{34DDE67F-CAFE-408B-B7D6-D5DE52880F13}"/>
              </a:ext>
            </a:extLst>
          </p:cNvPr>
          <p:cNvSpPr txBox="1"/>
          <p:nvPr/>
        </p:nvSpPr>
        <p:spPr>
          <a:xfrm>
            <a:off x="6948058" y="207814"/>
            <a:ext cx="2660072" cy="461665"/>
          </a:xfrm>
          <a:prstGeom prst="rect">
            <a:avLst/>
          </a:prstGeom>
          <a:noFill/>
        </p:spPr>
        <p:txBody>
          <a:bodyPr wrap="square" rtlCol="0">
            <a:spAutoFit/>
          </a:bodyPr>
          <a:lstStyle/>
          <a:p>
            <a:r>
              <a:rPr lang="en-GB"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Self-fertilization</a:t>
            </a:r>
          </a:p>
        </p:txBody>
      </p:sp>
    </p:spTree>
    <p:extLst>
      <p:ext uri="{BB962C8B-B14F-4D97-AF65-F5344CB8AC3E}">
        <p14:creationId xmlns:p14="http://schemas.microsoft.com/office/powerpoint/2010/main" val="28786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029" y="664839"/>
            <a:ext cx="8808545" cy="5040000"/>
          </a:xfrm>
          <a:prstGeom prst="rect">
            <a:avLst/>
          </a:prstGeom>
          <a:effectLst>
            <a:outerShdw blurRad="50800" dist="38100" dir="2700000" algn="tl" rotWithShape="0">
              <a:prstClr val="black">
                <a:alpha val="40000"/>
              </a:prstClr>
            </a:outerShdw>
          </a:effectLst>
        </p:spPr>
      </p:pic>
      <p:sp>
        <p:nvSpPr>
          <p:cNvPr id="4" name="Textfeld 326"/>
          <p:cNvSpPr txBox="1"/>
          <p:nvPr/>
        </p:nvSpPr>
        <p:spPr>
          <a:xfrm>
            <a:off x="72000" y="36000"/>
            <a:ext cx="12003663"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Self-fertilization</a:t>
            </a:r>
            <a:r>
              <a:rPr lang="en-GB" sz="2400" dirty="0">
                <a:solidFill>
                  <a:srgbClr val="0000FF"/>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as a major and extreme deviation from random mating. Go from the</a:t>
            </a:r>
          </a:p>
        </p:txBody>
      </p:sp>
      <p:cxnSp>
        <p:nvCxnSpPr>
          <p:cNvPr id="11" name="Straight Arrow Connector 16"/>
          <p:cNvCxnSpPr>
            <a:stCxn id="10" idx="2"/>
          </p:cNvCxnSpPr>
          <p:nvPr/>
        </p:nvCxnSpPr>
        <p:spPr>
          <a:xfrm flipH="1">
            <a:off x="3900987" y="2236734"/>
            <a:ext cx="1478018" cy="1148150"/>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9"/>
          <p:cNvCxnSpPr>
            <a:stCxn id="10" idx="6"/>
          </p:cNvCxnSpPr>
          <p:nvPr/>
        </p:nvCxnSpPr>
        <p:spPr>
          <a:xfrm>
            <a:off x="5739005" y="2236734"/>
            <a:ext cx="1691245" cy="1148150"/>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22"/>
          <p:cNvCxnSpPr>
            <a:stCxn id="10" idx="4"/>
          </p:cNvCxnSpPr>
          <p:nvPr/>
        </p:nvCxnSpPr>
        <p:spPr>
          <a:xfrm>
            <a:off x="5559005" y="2416734"/>
            <a:ext cx="26403" cy="973580"/>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ight Triangle 8"/>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377046" y="1631358"/>
            <a:ext cx="2489200" cy="430887"/>
          </a:xfrm>
          <a:prstGeom prst="rect">
            <a:avLst/>
          </a:prstGeom>
          <a:solidFill>
            <a:schemeClr val="bg1">
              <a:lumMod val="65000"/>
            </a:schemeClr>
          </a:solidFill>
        </p:spPr>
        <p:txBody>
          <a:bodyPr wrap="square" rtlCol="0">
            <a:spAutoFit/>
          </a:bodyPr>
          <a:lstStyle/>
          <a:p>
            <a:r>
              <a:rPr lang="de-DE" sz="2200" b="1" u="sng" dirty="0" err="1">
                <a:solidFill>
                  <a:schemeClr val="bg1"/>
                </a:solidFill>
                <a:latin typeface="Arial" panose="020B0604020202020204" pitchFamily="34" charset="0"/>
                <a:cs typeface="Arial" panose="020B0604020202020204" pitchFamily="34" charset="0"/>
              </a:rPr>
              <a:t>Heterozygous</a:t>
            </a:r>
            <a:r>
              <a:rPr lang="de-DE" sz="2200" b="1" u="sng" dirty="0">
                <a:solidFill>
                  <a:schemeClr val="bg1"/>
                </a:solidFill>
                <a:latin typeface="Arial" panose="020B0604020202020204" pitchFamily="34" charset="0"/>
                <a:cs typeface="Arial" panose="020B0604020202020204" pitchFamily="34" charset="0"/>
              </a:rPr>
              <a:t> </a:t>
            </a:r>
            <a:r>
              <a:rPr lang="de-DE" sz="2200" b="1" u="sng" dirty="0" err="1">
                <a:solidFill>
                  <a:schemeClr val="bg1"/>
                </a:solidFill>
                <a:latin typeface="Arial" panose="020B0604020202020204" pitchFamily="34" charset="0"/>
                <a:cs typeface="Arial" panose="020B0604020202020204" pitchFamily="34" charset="0"/>
              </a:rPr>
              <a:t>for</a:t>
            </a:r>
            <a:endParaRPr lang="en-GB" sz="2200" b="1" u="sng" dirty="0">
              <a:solidFill>
                <a:schemeClr val="bg1"/>
              </a:solidFill>
              <a:latin typeface="Arial" panose="020B0604020202020204" pitchFamily="34" charset="0"/>
              <a:cs typeface="Arial" panose="020B0604020202020204" pitchFamily="34" charset="0"/>
            </a:endParaRPr>
          </a:p>
        </p:txBody>
      </p:sp>
      <p:sp>
        <p:nvSpPr>
          <p:cNvPr id="10" name="Oval 15"/>
          <p:cNvSpPr/>
          <p:nvPr/>
        </p:nvSpPr>
        <p:spPr>
          <a:xfrm>
            <a:off x="5379005" y="2056734"/>
            <a:ext cx="360000" cy="360000"/>
          </a:xfrm>
          <a:prstGeom prst="ellipse">
            <a:avLst/>
          </a:prstGeom>
          <a:pattFill prst="wdDnDiag">
            <a:fgClr>
              <a:srgbClr val="0000FF"/>
            </a:fgClr>
            <a:bgClr>
              <a:schemeClr val="tx1"/>
            </a:bgClr>
          </a:patt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Box 4"/>
          <p:cNvSpPr txBox="1"/>
          <p:nvPr/>
        </p:nvSpPr>
        <p:spPr>
          <a:xfrm>
            <a:off x="9012767" y="461442"/>
            <a:ext cx="3062896"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Mendelian F1 </a:t>
            </a:r>
            <a:r>
              <a:rPr lang="en-GB" sz="2400" i="1" dirty="0">
                <a:latin typeface="Arial" panose="020B0604020202020204" pitchFamily="34" charset="0"/>
                <a:cs typeface="Arial" panose="020B0604020202020204" pitchFamily="34" charset="0"/>
              </a:rPr>
              <a:t>via</a:t>
            </a:r>
            <a:r>
              <a:rPr lang="en-GB" sz="2400" dirty="0">
                <a:latin typeface="Arial" panose="020B0604020202020204" pitchFamily="34" charset="0"/>
                <a:cs typeface="Arial" panose="020B0604020202020204" pitchFamily="34" charset="0"/>
              </a:rPr>
              <a:t> </a:t>
            </a:r>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self-fertilization</a:t>
            </a:r>
            <a:r>
              <a:rPr lang="en-GB" sz="2400" dirty="0">
                <a:latin typeface="Arial" panose="020B0604020202020204" pitchFamily="34" charset="0"/>
                <a:cs typeface="Arial" panose="020B0604020202020204" pitchFamily="34" charset="0"/>
              </a:rPr>
              <a:t> to the Mendelian F2.</a:t>
            </a:r>
            <a:endParaRPr lang="en-GB" dirty="0"/>
          </a:p>
        </p:txBody>
      </p:sp>
      <p:sp>
        <p:nvSpPr>
          <p:cNvPr id="6" name="TextBox 5"/>
          <p:cNvSpPr txBox="1"/>
          <p:nvPr/>
        </p:nvSpPr>
        <p:spPr>
          <a:xfrm>
            <a:off x="72000" y="5991780"/>
            <a:ext cx="12003663"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I don't have to explain that, right? This is </a:t>
            </a:r>
            <a:r>
              <a:rPr lang="en-GB" dirty="0">
                <a:latin typeface="Arial" panose="020B0604020202020204" pitchFamily="34" charset="0"/>
                <a:cs typeface="Arial" panose="020B0604020202020204" pitchFamily="34" charset="0"/>
              </a:rPr>
              <a:t>without </a:t>
            </a:r>
            <a:r>
              <a:rPr lang="en-GB" dirty="0">
                <a:solidFill>
                  <a:schemeClr val="tx1">
                    <a:lumMod val="50000"/>
                    <a:lumOff val="50000"/>
                  </a:schemeClr>
                </a:solidFill>
                <a:latin typeface="Arial" panose="020B0604020202020204" pitchFamily="34" charset="0"/>
                <a:cs typeface="Arial" panose="020B0604020202020204" pitchFamily="34" charset="0"/>
              </a:rPr>
              <a:t>selection! We take all  - really all - F2 individuals (All? We take </a:t>
            </a:r>
            <a:r>
              <a:rPr lang="en-GB" u="sng" dirty="0">
                <a:solidFill>
                  <a:schemeClr val="tx1">
                    <a:lumMod val="50000"/>
                    <a:lumOff val="50000"/>
                  </a:schemeClr>
                </a:solidFill>
                <a:latin typeface="Arial" panose="020B0604020202020204" pitchFamily="34" charset="0"/>
                <a:cs typeface="Arial" panose="020B0604020202020204" pitchFamily="34" charset="0"/>
              </a:rPr>
              <a:t>many</a:t>
            </a:r>
            <a:r>
              <a:rPr lang="en-GB" dirty="0">
                <a:solidFill>
                  <a:schemeClr val="tx1">
                    <a:lumMod val="50000"/>
                    <a:lumOff val="50000"/>
                  </a:schemeClr>
                </a:solidFill>
                <a:latin typeface="Arial" panose="020B0604020202020204" pitchFamily="34" charset="0"/>
                <a:cs typeface="Arial" panose="020B0604020202020204" pitchFamily="34" charset="0"/>
              </a:rPr>
              <a:t>, honestly N=∞). This is not Plant Breeding but academic consideration of the F2 generation.</a:t>
            </a:r>
          </a:p>
        </p:txBody>
      </p:sp>
      <p:sp>
        <p:nvSpPr>
          <p:cNvPr id="14" name="Textfeld 5"/>
          <p:cNvSpPr txBox="1"/>
          <p:nvPr/>
        </p:nvSpPr>
        <p:spPr>
          <a:xfrm>
            <a:off x="11669104" y="2651"/>
            <a:ext cx="522896"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6</a:t>
            </a:fld>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9012767" y="457437"/>
            <a:ext cx="1658679" cy="461665"/>
          </a:xfrm>
          <a:prstGeom prst="rect">
            <a:avLst/>
          </a:prstGeom>
          <a:noFill/>
        </p:spPr>
        <p:txBody>
          <a:bodyPr wrap="square" rtlCol="0">
            <a:spAutoFit/>
          </a:bodyPr>
          <a:lstStyle/>
          <a:p>
            <a:r>
              <a:rPr lang="de-DE" sz="24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Mendelian</a:t>
            </a:r>
            <a:endParaRPr lang="en-GB"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stretch>
            <a:fillRect/>
          </a:stretch>
        </p:blipFill>
        <p:spPr>
          <a:xfrm>
            <a:off x="9330338" y="1707669"/>
            <a:ext cx="2745325" cy="3414398"/>
          </a:xfrm>
          <a:prstGeom prst="rect">
            <a:avLst/>
          </a:prstGeom>
          <a:effectLst>
            <a:outerShdw blurRad="50800" dist="38100" dir="2700000" algn="tl" rotWithShape="0">
              <a:prstClr val="black">
                <a:alpha val="40000"/>
              </a:prstClr>
            </a:outerShdw>
          </a:effectLst>
        </p:spPr>
      </p:pic>
      <p:sp>
        <p:nvSpPr>
          <p:cNvPr id="8" name="Textfeld 7"/>
          <p:cNvSpPr txBox="1"/>
          <p:nvPr/>
        </p:nvSpPr>
        <p:spPr>
          <a:xfrm>
            <a:off x="72000" y="5198407"/>
            <a:ext cx="12003663"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Again: Mendelian F1-generation producing </a:t>
            </a:r>
            <a:r>
              <a:rPr lang="en-GB" i="1" dirty="0">
                <a:latin typeface="Arial" panose="020B0604020202020204" pitchFamily="34" charset="0"/>
                <a:cs typeface="Arial" panose="020B0604020202020204" pitchFamily="34" charset="0"/>
              </a:rPr>
              <a:t>via</a:t>
            </a:r>
            <a:r>
              <a:rPr lang="en-GB" dirty="0">
                <a:latin typeface="Arial" panose="020B0604020202020204" pitchFamily="34" charset="0"/>
                <a:cs typeface="Arial" panose="020B0604020202020204" pitchFamily="34" charset="0"/>
              </a:rPr>
              <a:t> selfing its corresponding Mendelian F2-generation.</a:t>
            </a:r>
          </a:p>
          <a:p>
            <a:r>
              <a:rPr lang="en-GB" dirty="0">
                <a:solidFill>
                  <a:schemeClr val="tx1">
                    <a:lumMod val="50000"/>
                    <a:lumOff val="50000"/>
                  </a:schemeClr>
                </a:solidFill>
                <a:latin typeface="Arial" panose="020B0604020202020204" pitchFamily="34" charset="0"/>
                <a:cs typeface="Arial" panose="020B0604020202020204" pitchFamily="34" charset="0"/>
              </a:rPr>
              <a:t>In more quiet hours I rather type F</a:t>
            </a:r>
            <a:r>
              <a:rPr lang="en-GB" baseline="-25000" dirty="0">
                <a:solidFill>
                  <a:schemeClr val="tx1">
                    <a:lumMod val="50000"/>
                    <a:lumOff val="50000"/>
                  </a:schemeClr>
                </a:solidFill>
                <a:latin typeface="Arial" panose="020B0604020202020204" pitchFamily="34" charset="0"/>
                <a:cs typeface="Arial" panose="020B0604020202020204" pitchFamily="34" charset="0"/>
              </a:rPr>
              <a:t>1</a:t>
            </a:r>
            <a:r>
              <a:rPr lang="en-GB" dirty="0">
                <a:solidFill>
                  <a:schemeClr val="tx1">
                    <a:lumMod val="50000"/>
                    <a:lumOff val="50000"/>
                  </a:schemeClr>
                </a:solidFill>
                <a:latin typeface="Arial" panose="020B0604020202020204" pitchFamily="34" charset="0"/>
                <a:cs typeface="Arial" panose="020B0604020202020204" pitchFamily="34" charset="0"/>
              </a:rPr>
              <a:t> than F1</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328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405" y="664839"/>
            <a:ext cx="8808545" cy="5040000"/>
          </a:xfrm>
          <a:prstGeom prst="rect">
            <a:avLst/>
          </a:prstGeom>
          <a:effectLst>
            <a:outerShdw blurRad="50800" dist="38100" dir="2700000" algn="tl" rotWithShape="0">
              <a:prstClr val="black">
                <a:alpha val="40000"/>
              </a:prstClr>
            </a:outerShdw>
          </a:effectLst>
        </p:spPr>
      </p:pic>
      <p:sp>
        <p:nvSpPr>
          <p:cNvPr id="9" name="Right Triangle 8"/>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4377046" y="1631358"/>
            <a:ext cx="2489200" cy="430887"/>
          </a:xfrm>
          <a:prstGeom prst="rect">
            <a:avLst/>
          </a:prstGeom>
          <a:solidFill>
            <a:schemeClr val="bg1">
              <a:lumMod val="65000"/>
            </a:schemeClr>
          </a:solidFill>
        </p:spPr>
        <p:txBody>
          <a:bodyPr wrap="square" rtlCol="0">
            <a:spAutoFit/>
          </a:bodyPr>
          <a:lstStyle/>
          <a:p>
            <a:r>
              <a:rPr lang="en-GB" sz="2200" b="1" u="sng" dirty="0">
                <a:solidFill>
                  <a:schemeClr val="bg1"/>
                </a:solidFill>
                <a:latin typeface="Arial" panose="020B0604020202020204" pitchFamily="34" charset="0"/>
                <a:cs typeface="Arial" panose="020B0604020202020204" pitchFamily="34" charset="0"/>
              </a:rPr>
              <a:t>Heterozygous for</a:t>
            </a:r>
          </a:p>
        </p:txBody>
      </p:sp>
      <p:sp>
        <p:nvSpPr>
          <p:cNvPr id="28" name="TextBox 27"/>
          <p:cNvSpPr txBox="1"/>
          <p:nvPr/>
        </p:nvSpPr>
        <p:spPr>
          <a:xfrm>
            <a:off x="72000" y="5878725"/>
            <a:ext cx="12039567"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Mind you: Even the strict self-fertilization is based on a randomness concept: The female and the male gametes of the same genotype mate to each other </a:t>
            </a:r>
            <a:r>
              <a:rPr lang="en-GB" dirty="0">
                <a:solidFill>
                  <a:srgbClr val="0000FF"/>
                </a:solidFill>
                <a:latin typeface="Arial" panose="020B0604020202020204" pitchFamily="34" charset="0"/>
                <a:cs typeface="Arial" panose="020B0604020202020204" pitchFamily="34" charset="0"/>
              </a:rPr>
              <a:t>at random</a:t>
            </a:r>
            <a:r>
              <a:rPr lang="en-GB" dirty="0">
                <a:latin typeface="Arial" panose="020B0604020202020204" pitchFamily="34" charset="0"/>
                <a:cs typeface="Arial" panose="020B0604020202020204" pitchFamily="34" charset="0"/>
              </a:rPr>
              <a:t>!    :-)</a:t>
            </a:r>
          </a:p>
        </p:txBody>
      </p:sp>
      <p:sp>
        <p:nvSpPr>
          <p:cNvPr id="8" name="Rectangle 7"/>
          <p:cNvSpPr/>
          <p:nvPr/>
        </p:nvSpPr>
        <p:spPr>
          <a:xfrm>
            <a:off x="270933" y="2781300"/>
            <a:ext cx="2057400" cy="440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8709765" y="157716"/>
            <a:ext cx="3401802" cy="4159102"/>
            <a:chOff x="8709765" y="157716"/>
            <a:chExt cx="3401802" cy="4159102"/>
          </a:xfrm>
        </p:grpSpPr>
        <p:sp>
          <p:nvSpPr>
            <p:cNvPr id="12" name="Rectangle 11"/>
            <p:cNvSpPr/>
            <p:nvPr/>
          </p:nvSpPr>
          <p:spPr>
            <a:xfrm>
              <a:off x="9304867" y="1121833"/>
              <a:ext cx="2765435" cy="269663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Arrow 26"/>
            <p:cNvSpPr/>
            <p:nvPr/>
          </p:nvSpPr>
          <p:spPr>
            <a:xfrm rot="9374517">
              <a:off x="8709765" y="3726313"/>
              <a:ext cx="2827309" cy="590505"/>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 name="Group 28"/>
            <p:cNvGrpSpPr/>
            <p:nvPr/>
          </p:nvGrpSpPr>
          <p:grpSpPr>
            <a:xfrm>
              <a:off x="9336692" y="880130"/>
              <a:ext cx="2774875" cy="2865781"/>
              <a:chOff x="9266761" y="880723"/>
              <a:chExt cx="2774875" cy="2865781"/>
            </a:xfrm>
          </p:grpSpPr>
          <p:sp>
            <p:nvSpPr>
              <p:cNvPr id="25" name="Rectangle 24"/>
              <p:cNvSpPr/>
              <p:nvPr/>
            </p:nvSpPr>
            <p:spPr>
              <a:xfrm>
                <a:off x="11081736" y="2871172"/>
                <a:ext cx="884766" cy="72606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0181167" y="2876784"/>
                <a:ext cx="884766" cy="726069"/>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a:off x="11079798" y="2138956"/>
                <a:ext cx="884766" cy="726069"/>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10181167" y="2135664"/>
                <a:ext cx="884766" cy="72606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0155764" y="1367364"/>
                <a:ext cx="1833030" cy="369332"/>
              </a:xfrm>
              <a:prstGeom prst="rect">
                <a:avLst/>
              </a:prstGeom>
              <a:solidFill>
                <a:srgbClr val="85DFFF"/>
              </a:solidFill>
              <a:ln>
                <a:noFill/>
              </a:ln>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Male gametes</a:t>
                </a:r>
              </a:p>
            </p:txBody>
          </p:sp>
          <p:sp>
            <p:nvSpPr>
              <p:cNvPr id="14" name="TextBox 13"/>
              <p:cNvSpPr txBox="1"/>
              <p:nvPr/>
            </p:nvSpPr>
            <p:spPr>
              <a:xfrm rot="16200000">
                <a:off x="8619506" y="2573355"/>
                <a:ext cx="1976966" cy="369332"/>
              </a:xfrm>
              <a:prstGeom prst="rect">
                <a:avLst/>
              </a:prstGeom>
              <a:solidFill>
                <a:srgbClr val="FFEBFF"/>
              </a:solidFill>
              <a:ln>
                <a:noFill/>
              </a:ln>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Female gametes</a:t>
                </a:r>
              </a:p>
            </p:txBody>
          </p:sp>
          <p:sp>
            <p:nvSpPr>
              <p:cNvPr id="6" name="TextBox 5"/>
              <p:cNvSpPr txBox="1"/>
              <p:nvPr/>
            </p:nvSpPr>
            <p:spPr>
              <a:xfrm>
                <a:off x="9755716" y="2210644"/>
                <a:ext cx="486833"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A1</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solidFill>
                      <a:srgbClr val="0000FF"/>
                    </a:solidFill>
                    <a:latin typeface="Arial" panose="020B0604020202020204" pitchFamily="34" charset="0"/>
                    <a:cs typeface="Arial" panose="020B0604020202020204" pitchFamily="34" charset="0"/>
                  </a:rPr>
                  <a:t>A2</a:t>
                </a:r>
              </a:p>
            </p:txBody>
          </p:sp>
          <p:sp>
            <p:nvSpPr>
              <p:cNvPr id="7" name="TextBox 6"/>
              <p:cNvSpPr txBox="1"/>
              <p:nvPr/>
            </p:nvSpPr>
            <p:spPr>
              <a:xfrm>
                <a:off x="10242549" y="1766332"/>
                <a:ext cx="15875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A1           </a:t>
                </a:r>
                <a:r>
                  <a:rPr lang="en-GB" dirty="0">
                    <a:solidFill>
                      <a:srgbClr val="0000FF"/>
                    </a:solidFill>
                    <a:latin typeface="Arial" panose="020B0604020202020204" pitchFamily="34" charset="0"/>
                    <a:cs typeface="Arial" panose="020B0604020202020204" pitchFamily="34" charset="0"/>
                  </a:rPr>
                  <a:t>A2</a:t>
                </a:r>
              </a:p>
            </p:txBody>
          </p:sp>
          <p:sp>
            <p:nvSpPr>
              <p:cNvPr id="17" name="TextBox 16"/>
              <p:cNvSpPr txBox="1"/>
              <p:nvPr/>
            </p:nvSpPr>
            <p:spPr>
              <a:xfrm>
                <a:off x="9266761" y="880723"/>
                <a:ext cx="2722033"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dirty="0">
                    <a:latin typeface="Arial" panose="020B0604020202020204" pitchFamily="34" charset="0"/>
                    <a:cs typeface="Arial" panose="020B0604020202020204" pitchFamily="34" charset="0"/>
                  </a:rPr>
                  <a:t>Selfing of </a:t>
                </a:r>
                <a:r>
                  <a:rPr lang="en-GB" b="1" u="sng" dirty="0">
                    <a:latin typeface="Arial" panose="020B0604020202020204" pitchFamily="34" charset="0"/>
                    <a:cs typeface="Arial" panose="020B0604020202020204" pitchFamily="34" charset="0"/>
                  </a:rPr>
                  <a:t>A1</a:t>
                </a:r>
                <a:r>
                  <a:rPr lang="en-GB" b="1" u="sng" dirty="0">
                    <a:solidFill>
                      <a:srgbClr val="0000FF"/>
                    </a:solidFill>
                    <a:latin typeface="Arial" panose="020B0604020202020204" pitchFamily="34" charset="0"/>
                    <a:cs typeface="Arial" panose="020B0604020202020204" pitchFamily="34" charset="0"/>
                  </a:rPr>
                  <a:t>A2</a:t>
                </a:r>
              </a:p>
            </p:txBody>
          </p:sp>
          <p:sp>
            <p:nvSpPr>
              <p:cNvPr id="18" name="TextBox 17"/>
              <p:cNvSpPr txBox="1"/>
              <p:nvPr/>
            </p:nvSpPr>
            <p:spPr>
              <a:xfrm>
                <a:off x="10242549" y="2304901"/>
                <a:ext cx="884766" cy="369332"/>
              </a:xfrm>
              <a:prstGeom prst="rect">
                <a:avLst/>
              </a:prstGeom>
              <a:noFill/>
              <a:ln>
                <a:noFill/>
              </a:ln>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A1A1</a:t>
                </a:r>
              </a:p>
            </p:txBody>
          </p:sp>
          <p:sp>
            <p:nvSpPr>
              <p:cNvPr id="19" name="TextBox 18"/>
              <p:cNvSpPr txBox="1"/>
              <p:nvPr/>
            </p:nvSpPr>
            <p:spPr>
              <a:xfrm>
                <a:off x="11156870" y="3063246"/>
                <a:ext cx="884766" cy="369332"/>
              </a:xfrm>
              <a:prstGeom prst="rect">
                <a:avLst/>
              </a:prstGeom>
              <a:noFill/>
              <a:ln>
                <a:noFill/>
              </a:ln>
            </p:spPr>
            <p:txBody>
              <a:bodyPr wrap="square" rtlCol="0">
                <a:spAutoFit/>
              </a:bodyPr>
              <a:lstStyle>
                <a:defPPr>
                  <a:defRPr lang="de-DE"/>
                </a:defPPr>
                <a:lvl1pPr>
                  <a:defRPr>
                    <a:latin typeface="Arial" panose="020B0604020202020204" pitchFamily="34" charset="0"/>
                    <a:cs typeface="Arial" panose="020B0604020202020204" pitchFamily="34" charset="0"/>
                  </a:defRPr>
                </a:lvl1pPr>
              </a:lstStyle>
              <a:p>
                <a:r>
                  <a:rPr lang="en-GB" dirty="0">
                    <a:solidFill>
                      <a:srgbClr val="0000FF"/>
                    </a:solidFill>
                  </a:rPr>
                  <a:t>A2A2</a:t>
                </a:r>
              </a:p>
            </p:txBody>
          </p:sp>
          <p:sp>
            <p:nvSpPr>
              <p:cNvPr id="20" name="TextBox 19"/>
              <p:cNvSpPr txBox="1"/>
              <p:nvPr/>
            </p:nvSpPr>
            <p:spPr>
              <a:xfrm>
                <a:off x="11156870" y="2304901"/>
                <a:ext cx="884766" cy="369332"/>
              </a:xfrm>
              <a:prstGeom prst="rect">
                <a:avLst/>
              </a:prstGeom>
              <a:noFill/>
              <a:ln>
                <a:noFill/>
              </a:ln>
            </p:spPr>
            <p:txBody>
              <a:bodyPr wrap="square" rtlCol="0">
                <a:spAutoFit/>
              </a:bodyPr>
              <a:lstStyle>
                <a:defPPr>
                  <a:defRPr lang="de-DE"/>
                </a:defPPr>
                <a:lvl1pPr>
                  <a:defRPr>
                    <a:latin typeface="Arial" panose="020B0604020202020204" pitchFamily="34" charset="0"/>
                    <a:cs typeface="Arial" panose="020B0604020202020204" pitchFamily="34" charset="0"/>
                  </a:defRPr>
                </a:lvl1pPr>
              </a:lstStyle>
              <a:p>
                <a:r>
                  <a:rPr lang="en-GB" dirty="0"/>
                  <a:t>A1</a:t>
                </a:r>
                <a:r>
                  <a:rPr lang="en-GB" dirty="0">
                    <a:solidFill>
                      <a:srgbClr val="0000FF"/>
                    </a:solidFill>
                  </a:rPr>
                  <a:t>A2</a:t>
                </a:r>
              </a:p>
            </p:txBody>
          </p:sp>
          <p:sp>
            <p:nvSpPr>
              <p:cNvPr id="21" name="TextBox 20"/>
              <p:cNvSpPr txBox="1"/>
              <p:nvPr/>
            </p:nvSpPr>
            <p:spPr>
              <a:xfrm>
                <a:off x="10272104" y="3046097"/>
                <a:ext cx="884766" cy="369332"/>
              </a:xfrm>
              <a:prstGeom prst="rect">
                <a:avLst/>
              </a:prstGeom>
              <a:noFill/>
              <a:ln>
                <a:noFill/>
              </a:ln>
            </p:spPr>
            <p:txBody>
              <a:bodyPr wrap="square" rtlCol="0">
                <a:spAutoFit/>
              </a:bodyPr>
              <a:lstStyle>
                <a:defPPr>
                  <a:defRPr lang="de-DE"/>
                </a:defPPr>
                <a:lvl1pPr>
                  <a:defRPr>
                    <a:latin typeface="Arial" panose="020B0604020202020204" pitchFamily="34" charset="0"/>
                    <a:cs typeface="Arial" panose="020B0604020202020204" pitchFamily="34" charset="0"/>
                  </a:defRPr>
                </a:lvl1pPr>
              </a:lstStyle>
              <a:p>
                <a:r>
                  <a:rPr lang="en-GB" dirty="0">
                    <a:solidFill>
                      <a:srgbClr val="0000FF"/>
                    </a:solidFill>
                  </a:rPr>
                  <a:t>A2</a:t>
                </a:r>
                <a:r>
                  <a:rPr lang="en-GB" dirty="0"/>
                  <a:t>A1</a:t>
                </a:r>
                <a:endParaRPr lang="en-GB" dirty="0">
                  <a:solidFill>
                    <a:srgbClr val="0000FF"/>
                  </a:solidFill>
                </a:endParaRPr>
              </a:p>
            </p:txBody>
          </p:sp>
        </p:grpSp>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92112" y="157716"/>
              <a:ext cx="271463" cy="271463"/>
            </a:xfrm>
            <a:prstGeom prst="rect">
              <a:avLst/>
            </a:prstGeom>
          </p:spPr>
        </p:pic>
      </p:grpSp>
      <p:sp>
        <p:nvSpPr>
          <p:cNvPr id="4" name="Textfeld 326"/>
          <p:cNvSpPr txBox="1"/>
          <p:nvPr/>
        </p:nvSpPr>
        <p:spPr>
          <a:xfrm>
            <a:off x="72000" y="49360"/>
            <a:ext cx="1198672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Self-fertilization </a:t>
            </a:r>
            <a:r>
              <a:rPr lang="en-GB" sz="2400" dirty="0">
                <a:latin typeface="Arial" panose="020B0604020202020204" pitchFamily="34" charset="0"/>
                <a:cs typeface="Arial" panose="020B0604020202020204" pitchFamily="34" charset="0"/>
              </a:rPr>
              <a:t>as a major and extreme deviation from Random Mating.</a:t>
            </a:r>
          </a:p>
        </p:txBody>
      </p:sp>
      <p:sp>
        <p:nvSpPr>
          <p:cNvPr id="13" name="Right Arrow 12"/>
          <p:cNvSpPr/>
          <p:nvPr/>
        </p:nvSpPr>
        <p:spPr>
          <a:xfrm rot="21208448">
            <a:off x="7923186" y="1594252"/>
            <a:ext cx="2299443" cy="151741"/>
          </a:xfrm>
          <a:prstGeom prst="rightArrow">
            <a:avLst/>
          </a:prstGeom>
          <a:solidFill>
            <a:srgbClr val="85D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Arrow 29"/>
          <p:cNvSpPr/>
          <p:nvPr/>
        </p:nvSpPr>
        <p:spPr>
          <a:xfrm rot="579651">
            <a:off x="7945556" y="1957256"/>
            <a:ext cx="1553867" cy="187545"/>
          </a:xfrm>
          <a:prstGeom prst="rightArrow">
            <a:avLst/>
          </a:prstGeom>
          <a:solidFill>
            <a:srgbClr val="FFEB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15"/>
          <p:cNvSpPr/>
          <p:nvPr/>
        </p:nvSpPr>
        <p:spPr>
          <a:xfrm>
            <a:off x="7686258" y="1702245"/>
            <a:ext cx="360000" cy="360000"/>
          </a:xfrm>
          <a:prstGeom prst="ellipse">
            <a:avLst/>
          </a:prstGeom>
          <a:pattFill prst="wdDnDiag">
            <a:fgClr>
              <a:srgbClr val="0000FF"/>
            </a:fgClr>
            <a:bgClr>
              <a:schemeClr val="tx1"/>
            </a:bgClr>
          </a:patt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feld 5"/>
          <p:cNvSpPr txBox="1"/>
          <p:nvPr/>
        </p:nvSpPr>
        <p:spPr>
          <a:xfrm>
            <a:off x="11223083" y="6343510"/>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7</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07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withEffect">
                                  <p:stCondLst>
                                    <p:cond delay="4000"/>
                                  </p:stCondLst>
                                  <p:childTnLst>
                                    <p:animEffect transition="out" filter="wipe(up)">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11"/>
                </p:tgtEl>
              </p:cMediaNode>
            </p:audio>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88678"/>
            <a:ext cx="7801854" cy="4464000"/>
          </a:xfrm>
          <a:prstGeom prst="rect">
            <a:avLst/>
          </a:prstGeom>
          <a:effectLst>
            <a:outerShdw blurRad="50800" dist="38100" dir="2700000" algn="tl" rotWithShape="0">
              <a:prstClr val="black">
                <a:alpha val="40000"/>
              </a:prstClr>
            </a:outerShdw>
          </a:effectLst>
        </p:spPr>
      </p:pic>
      <p:sp>
        <p:nvSpPr>
          <p:cNvPr id="4" name="Textfeld 326"/>
          <p:cNvSpPr txBox="1"/>
          <p:nvPr/>
        </p:nvSpPr>
        <p:spPr>
          <a:xfrm>
            <a:off x="2405" y="49360"/>
            <a:ext cx="12073259"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Self-fertilization</a:t>
            </a:r>
            <a:r>
              <a:rPr lang="en-GB" sz="2400" dirty="0">
                <a:solidFill>
                  <a:srgbClr val="0000FF"/>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as a major and extreme deviation from Random Mating.</a:t>
            </a:r>
          </a:p>
        </p:txBody>
      </p:sp>
      <p:sp>
        <p:nvSpPr>
          <p:cNvPr id="3" name="Textfeld 2"/>
          <p:cNvSpPr txBox="1"/>
          <p:nvPr/>
        </p:nvSpPr>
        <p:spPr>
          <a:xfrm>
            <a:off x="7946747" y="557839"/>
            <a:ext cx="4087114" cy="452431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‘A1A2’ is the Mendelian F1 gene-ration, it consists of one (or of several genetically identical) individual(s), heterozygous at that locus. Upon gamete production, gametes </a:t>
            </a:r>
            <a:r>
              <a:rPr lang="en-GB" dirty="0" err="1">
                <a:latin typeface="Arial" panose="020B0604020202020204" pitchFamily="34" charset="0"/>
                <a:cs typeface="Arial" panose="020B0604020202020204" pitchFamily="34" charset="0"/>
              </a:rPr>
              <a:t>segre</a:t>
            </a:r>
            <a:r>
              <a:rPr lang="en-GB" dirty="0">
                <a:latin typeface="Arial" panose="020B0604020202020204" pitchFamily="34" charset="0"/>
                <a:cs typeface="Arial" panose="020B0604020202020204" pitchFamily="34" charset="0"/>
              </a:rPr>
              <a:t>-gate, A1 and A2 gametes occur with 1:1 ratio.</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Self-fertilization of F1 leads to the Mendelian 1 : 2 : 1 segregation in the once-</a:t>
            </a:r>
            <a:r>
              <a:rPr lang="en-GB" dirty="0" err="1">
                <a:latin typeface="Arial" panose="020B0604020202020204" pitchFamily="34" charset="0"/>
                <a:cs typeface="Arial" panose="020B0604020202020204" pitchFamily="34" charset="0"/>
              </a:rPr>
              <a:t>selfed</a:t>
            </a:r>
            <a:r>
              <a:rPr lang="en-GB" dirty="0">
                <a:latin typeface="Arial" panose="020B0604020202020204" pitchFamily="34" charset="0"/>
                <a:cs typeface="Arial" panose="020B0604020202020204" pitchFamily="34" charset="0"/>
              </a:rPr>
              <a:t> (=F2) generation. The F2 is thus </a:t>
            </a:r>
            <a:r>
              <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this locus </a:t>
            </a:r>
            <a:r>
              <a:rPr lang="en-GB" dirty="0">
                <a:latin typeface="Arial" panose="020B0604020202020204" pitchFamily="34" charset="0"/>
                <a:cs typeface="Arial" panose="020B0604020202020204" pitchFamily="34" charset="0"/>
              </a:rPr>
              <a:t>for 50% of its individuals ‚still‘ heterozygous.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F2 individual may self-fertilize again and produce the F3 generation.</a:t>
            </a:r>
          </a:p>
        </p:txBody>
      </p:sp>
      <p:sp>
        <p:nvSpPr>
          <p:cNvPr id="7" name="Textfeld 6"/>
          <p:cNvSpPr txBox="1"/>
          <p:nvPr/>
        </p:nvSpPr>
        <p:spPr>
          <a:xfrm>
            <a:off x="71818" y="5395232"/>
            <a:ext cx="11962043"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a:latin typeface="Arial" panose="020B0604020202020204" pitchFamily="34" charset="0"/>
                <a:cs typeface="Arial" panose="020B0604020202020204" pitchFamily="34" charset="0"/>
              </a:rPr>
              <a:t>Mind: </a:t>
            </a:r>
            <a:r>
              <a:rPr lang="en-US" dirty="0">
                <a:solidFill>
                  <a:srgbClr val="0000FF"/>
                </a:solidFill>
                <a:latin typeface="Arial" panose="020B0604020202020204" pitchFamily="34" charset="0"/>
                <a:cs typeface="Arial" panose="020B0604020202020204" pitchFamily="34" charset="0"/>
              </a:rPr>
              <a:t>No Selection, even no Mutation and no Migration. </a:t>
            </a:r>
            <a:r>
              <a:rPr lang="en-US" dirty="0">
                <a:latin typeface="Arial" panose="020B0604020202020204" pitchFamily="34" charset="0"/>
                <a:cs typeface="Arial" panose="020B0604020202020204" pitchFamily="34" charset="0"/>
              </a:rPr>
              <a:t>This is self-evident, because this here is theory ;-).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When ‘making’ the F3 generation, A1A1 types in F2 can only produce A1A1 for F3. A2A2 types can only produce A2A2. The A1A2 heterozygous types in F2 produce again what they did from F1 to F2   ;-)  ... their offspring segregates 1 : 2 : 1. </a:t>
            </a:r>
            <a:r>
              <a:rPr lang="en-US" dirty="0">
                <a:solidFill>
                  <a:schemeClr val="tx1">
                    <a:lumMod val="50000"/>
                    <a:lumOff val="50000"/>
                  </a:schemeClr>
                </a:solidFill>
                <a:latin typeface="Arial" panose="020B0604020202020204" pitchFamily="34" charset="0"/>
                <a:cs typeface="Arial" panose="020B0604020202020204" pitchFamily="34" charset="0"/>
              </a:rPr>
              <a:t>In F3, half-of-half (=1/4) of all plants will hence be 'still' heterozygous …</a:t>
            </a:r>
            <a:r>
              <a:rPr lang="en-US" dirty="0">
                <a:solidFill>
                  <a:srgbClr val="0000FF"/>
                </a:solidFill>
                <a:latin typeface="Arial" panose="020B0604020202020204" pitchFamily="34" charset="0"/>
                <a:cs typeface="Arial" panose="020B0604020202020204" pitchFamily="34" charset="0"/>
              </a:rPr>
              <a:t> </a:t>
            </a:r>
            <a:r>
              <a:rPr lang="en-US" i="1" dirty="0">
                <a:solidFill>
                  <a:srgbClr val="0000FF"/>
                </a:solidFill>
                <a:latin typeface="Arial" panose="020B0604020202020204" pitchFamily="34" charset="0"/>
                <a:cs typeface="Arial" panose="020B0604020202020204" pitchFamily="34" charset="0"/>
              </a:rPr>
              <a:t>et cetera</a:t>
            </a:r>
            <a:r>
              <a:rPr lang="en-US" dirty="0">
                <a:solidFill>
                  <a:srgbClr val="0000FF"/>
                </a:solidFill>
                <a:latin typeface="Arial" panose="020B0604020202020204" pitchFamily="34" charset="0"/>
                <a:cs typeface="Arial" panose="020B0604020202020204" pitchFamily="34" charset="0"/>
              </a:rPr>
              <a:t>.</a:t>
            </a:r>
            <a:endParaRPr lang="de-DE" dirty="0">
              <a:solidFill>
                <a:srgbClr val="0000FF"/>
              </a:solidFill>
              <a:latin typeface="Arial" panose="020B0604020202020204" pitchFamily="34" charset="0"/>
              <a:cs typeface="Arial" panose="020B0604020202020204" pitchFamily="34" charset="0"/>
            </a:endParaRPr>
          </a:p>
        </p:txBody>
      </p:sp>
      <p:cxnSp>
        <p:nvCxnSpPr>
          <p:cNvPr id="9" name="Straight Arrow Connector 16"/>
          <p:cNvCxnSpPr>
            <a:stCxn id="8" idx="2"/>
          </p:cNvCxnSpPr>
          <p:nvPr/>
        </p:nvCxnSpPr>
        <p:spPr>
          <a:xfrm flipH="1">
            <a:off x="3534066" y="1881464"/>
            <a:ext cx="1478018" cy="1148150"/>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19"/>
          <p:cNvCxnSpPr>
            <a:stCxn id="8" idx="6"/>
          </p:cNvCxnSpPr>
          <p:nvPr/>
        </p:nvCxnSpPr>
        <p:spPr>
          <a:xfrm>
            <a:off x="5372084" y="1881464"/>
            <a:ext cx="1691245" cy="1148150"/>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22"/>
          <p:cNvCxnSpPr>
            <a:stCxn id="8" idx="4"/>
          </p:cNvCxnSpPr>
          <p:nvPr/>
        </p:nvCxnSpPr>
        <p:spPr>
          <a:xfrm>
            <a:off x="5192084" y="2061464"/>
            <a:ext cx="26403" cy="973580"/>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ight Triangle 12"/>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949700" y="1466262"/>
            <a:ext cx="2125127" cy="369332"/>
          </a:xfrm>
          <a:prstGeom prst="rect">
            <a:avLst/>
          </a:prstGeom>
          <a:solidFill>
            <a:schemeClr val="bg1">
              <a:lumMod val="65000"/>
            </a:schemeClr>
          </a:solidFill>
        </p:spPr>
        <p:txBody>
          <a:bodyPr wrap="square" rtlCol="0">
            <a:spAutoFit/>
          </a:bodyPr>
          <a:lstStyle/>
          <a:p>
            <a:r>
              <a:rPr lang="de-DE" b="1" u="sng" dirty="0" err="1">
                <a:solidFill>
                  <a:schemeClr val="bg1"/>
                </a:solidFill>
                <a:latin typeface="Arial" panose="020B0604020202020204" pitchFamily="34" charset="0"/>
                <a:cs typeface="Arial" panose="020B0604020202020204" pitchFamily="34" charset="0"/>
              </a:rPr>
              <a:t>Heterozygous</a:t>
            </a:r>
            <a:r>
              <a:rPr lang="de-DE" b="1" u="sng" dirty="0">
                <a:solidFill>
                  <a:schemeClr val="bg1"/>
                </a:solidFill>
                <a:latin typeface="Arial" panose="020B0604020202020204" pitchFamily="34" charset="0"/>
                <a:cs typeface="Arial" panose="020B0604020202020204" pitchFamily="34" charset="0"/>
              </a:rPr>
              <a:t> </a:t>
            </a:r>
            <a:r>
              <a:rPr lang="de-DE" b="1" u="sng" dirty="0" err="1">
                <a:solidFill>
                  <a:schemeClr val="bg1"/>
                </a:solidFill>
                <a:latin typeface="Arial" panose="020B0604020202020204" pitchFamily="34" charset="0"/>
                <a:cs typeface="Arial" panose="020B0604020202020204" pitchFamily="34" charset="0"/>
              </a:rPr>
              <a:t>for</a:t>
            </a:r>
            <a:endParaRPr lang="en-GB" b="1" u="sng" dirty="0">
              <a:solidFill>
                <a:schemeClr val="bg1"/>
              </a:solidFill>
              <a:latin typeface="Arial" panose="020B0604020202020204" pitchFamily="34" charset="0"/>
              <a:cs typeface="Arial" panose="020B0604020202020204" pitchFamily="34" charset="0"/>
            </a:endParaRPr>
          </a:p>
        </p:txBody>
      </p:sp>
      <p:sp>
        <p:nvSpPr>
          <p:cNvPr id="8" name="Oval 15"/>
          <p:cNvSpPr/>
          <p:nvPr/>
        </p:nvSpPr>
        <p:spPr>
          <a:xfrm>
            <a:off x="5012084" y="1701464"/>
            <a:ext cx="360000" cy="360000"/>
          </a:xfrm>
          <a:prstGeom prst="ellipse">
            <a:avLst/>
          </a:prstGeom>
          <a:pattFill prst="wdDnDiag">
            <a:fgClr>
              <a:srgbClr val="0000FF"/>
            </a:fgClr>
            <a:bgClr>
              <a:schemeClr val="tx1"/>
            </a:bgClr>
          </a:patt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8</a:t>
            </a:fld>
            <a:endParaRPr lang="en-GB"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388346" y="679778"/>
            <a:ext cx="1967476" cy="630644"/>
          </a:xfrm>
          <a:prstGeom prst="rect">
            <a:avLst/>
          </a:prstGeom>
        </p:spPr>
      </p:pic>
    </p:spTree>
    <p:extLst>
      <p:ext uri="{BB962C8B-B14F-4D97-AF65-F5344CB8AC3E}">
        <p14:creationId xmlns:p14="http://schemas.microsoft.com/office/powerpoint/2010/main" val="161690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99" y="4467911"/>
            <a:ext cx="12003665" cy="23083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defRPr/>
            </a:pPr>
            <a:r>
              <a:rPr lang="en-GB" dirty="0">
                <a:latin typeface="Arial" panose="020B0604020202020204" pitchFamily="34" charset="0"/>
                <a:cs typeface="Arial" panose="020B0604020202020204" pitchFamily="34" charset="0"/>
              </a:rPr>
              <a:t>Self-fertilization means that female and male gametes that originate from the same individual (¿same genotype) mate among each other ‚at random‘. A heterozygous diploid genotype (A1A2) produces gametes ‚A1‘ and A2‘ with same frequency (we assume ‚no gamete selection‘). Hence, the offspring contains A1A1 and A2A2 with 25% each and [A1A2 or A2A1] with (together) 50%. </a:t>
            </a:r>
            <a:r>
              <a:rPr lang="en-GB" dirty="0">
                <a:solidFill>
                  <a:srgbClr val="0000FF"/>
                </a:solidFill>
                <a:latin typeface="Arial" panose="020B0604020202020204" pitchFamily="34" charset="0"/>
                <a:cs typeface="Arial" panose="020B0604020202020204" pitchFamily="34" charset="0"/>
              </a:rPr>
              <a:t>Take an A1A2 individual. Half of its </a:t>
            </a:r>
            <a:r>
              <a:rPr lang="en-GB" dirty="0" err="1">
                <a:solidFill>
                  <a:srgbClr val="0000FF"/>
                </a:solidFill>
                <a:latin typeface="Arial" panose="020B0604020202020204" pitchFamily="34" charset="0"/>
                <a:cs typeface="Arial" panose="020B0604020202020204" pitchFamily="34" charset="0"/>
              </a:rPr>
              <a:t>selfed</a:t>
            </a:r>
            <a:r>
              <a:rPr lang="en-GB" dirty="0">
                <a:solidFill>
                  <a:srgbClr val="0000FF"/>
                </a:solidFill>
                <a:latin typeface="Arial" panose="020B0604020202020204" pitchFamily="34" charset="0"/>
                <a:cs typeface="Arial" panose="020B0604020202020204" pitchFamily="34" charset="0"/>
              </a:rPr>
              <a:t> offspring (once-</a:t>
            </a:r>
            <a:r>
              <a:rPr lang="en-GB" dirty="0" err="1">
                <a:solidFill>
                  <a:srgbClr val="0000FF"/>
                </a:solidFill>
                <a:latin typeface="Arial" panose="020B0604020202020204" pitchFamily="34" charset="0"/>
                <a:cs typeface="Arial" panose="020B0604020202020204" pitchFamily="34" charset="0"/>
              </a:rPr>
              <a:t>selfing</a:t>
            </a:r>
            <a:r>
              <a:rPr lang="en-GB" dirty="0">
                <a:solidFill>
                  <a:srgbClr val="0000FF"/>
                </a:solidFill>
                <a:latin typeface="Arial" panose="020B0604020202020204" pitchFamily="34" charset="0"/>
                <a:cs typeface="Arial" panose="020B0604020202020204" pitchFamily="34" charset="0"/>
              </a:rPr>
              <a:t>) is homozygous (at that locus)</a:t>
            </a:r>
            <a:r>
              <a:rPr lang="en-GB" dirty="0">
                <a:latin typeface="Arial" panose="020B0604020202020204" pitchFamily="34" charset="0"/>
                <a:cs typeface="Arial" panose="020B0604020202020204" pitchFamily="34" charset="0"/>
              </a:rPr>
              <a:t>. This is true, whether the A1A2 individual was or wasn’t homozygous at other (not-shown) loci (let us say: other unlinked loci). The exact segregation ratio as taught by Mendel will only occur if the number of individuals in F2 is N=∞. With, say, just four pea seeds in one pod you can‘t  really expect to see the perfect 3:1 yellow-green.</a:t>
            </a:r>
          </a:p>
        </p:txBody>
      </p:sp>
      <p:sp>
        <p:nvSpPr>
          <p:cNvPr id="4" name="Textfeld 326"/>
          <p:cNvSpPr txBox="1"/>
          <p:nvPr/>
        </p:nvSpPr>
        <p:spPr>
          <a:xfrm>
            <a:off x="72000" y="49360"/>
            <a:ext cx="12003663"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This here is ongoing </a:t>
            </a:r>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self-fertilization</a:t>
            </a:r>
            <a:r>
              <a:rPr lang="en-GB" sz="2400" dirty="0">
                <a:latin typeface="Arial" panose="020B0604020202020204" pitchFamily="34" charset="0"/>
                <a:cs typeface="Arial" panose="020B0604020202020204" pitchFamily="34" charset="0"/>
              </a:rPr>
              <a:t>, continued selfing; beyond F</a:t>
            </a:r>
            <a:r>
              <a:rPr lang="en-GB" sz="2400" baseline="-25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 </a:t>
            </a:r>
            <a:r>
              <a:rPr lang="en-GB" sz="2400" dirty="0">
                <a:solidFill>
                  <a:schemeClr val="tx1">
                    <a:lumMod val="50000"/>
                    <a:lumOff val="50000"/>
                  </a:schemeClr>
                </a:solidFill>
                <a:latin typeface="Arial" panose="020B0604020202020204" pitchFamily="34" charset="0"/>
                <a:cs typeface="Arial" panose="020B0604020202020204" pitchFamily="34" charset="0"/>
              </a:rPr>
              <a:t>until beyond F</a:t>
            </a:r>
            <a:r>
              <a:rPr lang="en-GB" sz="2400" baseline="-25000" dirty="0">
                <a:solidFill>
                  <a:schemeClr val="tx1">
                    <a:lumMod val="50000"/>
                    <a:lumOff val="50000"/>
                  </a:schemeClr>
                </a:solidFill>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a:t>
            </a:r>
          </a:p>
        </p:txBody>
      </p:sp>
      <p:sp>
        <p:nvSpPr>
          <p:cNvPr id="6" name="TextBox 5"/>
          <p:cNvSpPr txBox="1"/>
          <p:nvPr/>
        </p:nvSpPr>
        <p:spPr>
          <a:xfrm>
            <a:off x="6512442" y="557653"/>
            <a:ext cx="5563221" cy="380104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spcAft>
                <a:spcPts val="500"/>
              </a:spcAft>
              <a:defRPr/>
            </a:pPr>
            <a:r>
              <a:rPr lang="en-GB" dirty="0">
                <a:latin typeface="Arial" panose="020B0604020202020204" pitchFamily="34" charset="0"/>
                <a:cs typeface="Arial" panose="020B0604020202020204" pitchFamily="34" charset="0"/>
              </a:rPr>
              <a:t>What I explain here is anyway clear. We invest our time here only because it is important  ... it is worth to be clarified, </a:t>
            </a:r>
            <a:r>
              <a:rPr lang="en-GB" dirty="0">
                <a:solidFill>
                  <a:schemeClr val="tx1">
                    <a:lumMod val="50000"/>
                    <a:lumOff val="50000"/>
                  </a:schemeClr>
                </a:solidFill>
                <a:latin typeface="Arial" panose="020B0604020202020204" pitchFamily="34" charset="0"/>
                <a:cs typeface="Arial" panose="020B0604020202020204" pitchFamily="34" charset="0"/>
              </a:rPr>
              <a:t>yet once and for all</a:t>
            </a:r>
            <a:r>
              <a:rPr lang="en-GB" dirty="0">
                <a:latin typeface="Arial" panose="020B0604020202020204" pitchFamily="34" charset="0"/>
                <a:cs typeface="Arial" panose="020B0604020202020204" pitchFamily="34" charset="0"/>
              </a:rPr>
              <a:t>.</a:t>
            </a:r>
          </a:p>
          <a:p>
            <a:pPr>
              <a:spcAft>
                <a:spcPts val="500"/>
              </a:spcAft>
              <a:defRPr/>
            </a:pPr>
            <a:r>
              <a:rPr lang="en-GB" dirty="0">
                <a:solidFill>
                  <a:srgbClr val="0000FF"/>
                </a:solidFill>
                <a:latin typeface="Arial" panose="020B0604020202020204" pitchFamily="34" charset="0"/>
                <a:cs typeface="Arial" panose="020B0604020202020204" pitchFamily="34" charset="0"/>
              </a:rPr>
              <a:t>Inbreeding increases homozygosity. </a:t>
            </a:r>
            <a:endParaRPr lang="en-GB" dirty="0">
              <a:latin typeface="Arial" panose="020B0604020202020204" pitchFamily="34" charset="0"/>
              <a:cs typeface="Arial" panose="020B0604020202020204" pitchFamily="34" charset="0"/>
            </a:endParaRPr>
          </a:p>
          <a:p>
            <a:pPr>
              <a:spcAft>
                <a:spcPts val="500"/>
              </a:spcAft>
              <a:defRPr/>
            </a:pPr>
            <a:r>
              <a:rPr lang="en-GB" dirty="0">
                <a:latin typeface="Arial" panose="020B0604020202020204" pitchFamily="34" charset="0"/>
                <a:cs typeface="Arial" panose="020B0604020202020204" pitchFamily="34" charset="0"/>
              </a:rPr>
              <a:t>Self-fertilization is the ‚hardest‘ classical version of inbreeding (full-sib mating would be a milder case). </a:t>
            </a:r>
          </a:p>
          <a:p>
            <a:pPr>
              <a:spcAft>
                <a:spcPts val="500"/>
              </a:spcAft>
              <a:defRPr/>
            </a:pPr>
            <a:r>
              <a:rPr lang="en-GB" dirty="0">
                <a:latin typeface="Arial" panose="020B0604020202020204" pitchFamily="34" charset="0"/>
                <a:cs typeface="Arial" panose="020B0604020202020204" pitchFamily="34" charset="0"/>
              </a:rPr>
              <a:t>Self-fertilization reduces heterozygosity quite fast …</a:t>
            </a:r>
          </a:p>
          <a:p>
            <a:pPr>
              <a:spcAft>
                <a:spcPts val="500"/>
              </a:spcAft>
              <a:defRPr/>
            </a:pPr>
            <a:r>
              <a:rPr lang="en-GB" dirty="0">
                <a:latin typeface="Arial" panose="020B0604020202020204" pitchFamily="34" charset="0"/>
                <a:cs typeface="Arial" panose="020B0604020202020204" pitchFamily="34" charset="0"/>
              </a:rPr>
              <a:t>… by half of what-it-is </a:t>
            </a:r>
            <a:r>
              <a:rPr lang="en-GB" dirty="0">
                <a:solidFill>
                  <a:srgbClr val="0000FF"/>
                </a:solidFill>
                <a:latin typeface="Arial" panose="020B0604020202020204" pitchFamily="34" charset="0"/>
                <a:cs typeface="Arial" panose="020B0604020202020204" pitchFamily="34" charset="0"/>
              </a:rPr>
              <a:t>per generation of </a:t>
            </a:r>
            <a:r>
              <a:rPr lang="en-GB" dirty="0" err="1">
                <a:solidFill>
                  <a:srgbClr val="0000FF"/>
                </a:solidFill>
                <a:latin typeface="Arial" panose="020B0604020202020204" pitchFamily="34" charset="0"/>
                <a:cs typeface="Arial" panose="020B0604020202020204" pitchFamily="34" charset="0"/>
              </a:rPr>
              <a:t>selfing</a:t>
            </a:r>
            <a:r>
              <a:rPr lang="en-GB" dirty="0">
                <a:latin typeface="Arial" panose="020B0604020202020204" pitchFamily="34" charset="0"/>
                <a:cs typeface="Arial" panose="020B0604020202020204" pitchFamily="34" charset="0"/>
              </a:rPr>
              <a:t>.</a:t>
            </a:r>
          </a:p>
          <a:p>
            <a:pPr>
              <a:spcAft>
                <a:spcPts val="500"/>
              </a:spcAft>
              <a:defRPr/>
            </a:pPr>
            <a:r>
              <a:rPr lang="en-GB" dirty="0">
                <a:latin typeface="Arial" panose="020B0604020202020204" pitchFamily="34" charset="0"/>
                <a:cs typeface="Arial" panose="020B0604020202020204" pitchFamily="34" charset="0"/>
              </a:rPr>
              <a:t>Frequency of heterozygotes = H</a:t>
            </a:r>
            <a:r>
              <a:rPr lang="en-GB" baseline="-25000" dirty="0">
                <a:latin typeface="Arial" panose="020B0604020202020204" pitchFamily="34" charset="0"/>
                <a:cs typeface="Arial" panose="020B0604020202020204" pitchFamily="34" charset="0"/>
              </a:rPr>
              <a:t>0</a:t>
            </a:r>
            <a:r>
              <a:rPr lang="en-GB" dirty="0">
                <a:latin typeface="Arial" panose="020B0604020202020204" pitchFamily="34" charset="0"/>
                <a:cs typeface="Arial" panose="020B0604020202020204" pitchFamily="34" charset="0"/>
                <a:sym typeface="Wingdings" panose="05000000000000000000" pitchFamily="2" charset="2"/>
              </a:rPr>
              <a:t></a:t>
            </a:r>
            <a:r>
              <a:rPr lang="en-GB" dirty="0">
                <a:latin typeface="Arial" panose="020B0604020202020204" pitchFamily="34" charset="0"/>
                <a:cs typeface="Arial" panose="020B0604020202020204" pitchFamily="34" charset="0"/>
              </a:rPr>
              <a:t>(1/2)</a:t>
            </a:r>
            <a:r>
              <a:rPr lang="en-GB" baseline="30000" dirty="0">
                <a:latin typeface="Arial" panose="020B0604020202020204" pitchFamily="34" charset="0"/>
                <a:cs typeface="Arial" panose="020B0604020202020204" pitchFamily="34" charset="0"/>
              </a:rPr>
              <a:t>(t)</a:t>
            </a:r>
            <a:r>
              <a:rPr lang="en-GB" dirty="0">
                <a:latin typeface="Arial" panose="020B0604020202020204" pitchFamily="34" charset="0"/>
                <a:cs typeface="Arial" panose="020B0604020202020204" pitchFamily="34" charset="0"/>
              </a:rPr>
              <a:t> </a:t>
            </a:r>
          </a:p>
          <a:p>
            <a:pPr>
              <a:spcAft>
                <a:spcPts val="500"/>
              </a:spcAft>
              <a:defRPr/>
            </a:pPr>
            <a:r>
              <a:rPr lang="en-GB" dirty="0">
                <a:latin typeface="Arial" panose="020B0604020202020204" pitchFamily="34" charset="0"/>
                <a:cs typeface="Arial" panose="020B0604020202020204" pitchFamily="34" charset="0"/>
              </a:rPr>
              <a:t>Number of  t = number of </a:t>
            </a:r>
            <a:r>
              <a:rPr lang="en-GB" dirty="0" err="1">
                <a:latin typeface="Arial" panose="020B0604020202020204" pitchFamily="34" charset="0"/>
                <a:cs typeface="Arial" panose="020B0604020202020204" pitchFamily="34" charset="0"/>
              </a:rPr>
              <a:t>selfing</a:t>
            </a:r>
            <a:r>
              <a:rPr lang="en-GB" dirty="0">
                <a:latin typeface="Arial" panose="020B0604020202020204" pitchFamily="34" charset="0"/>
                <a:cs typeface="Arial" panose="020B0604020202020204" pitchFamily="34" charset="0"/>
              </a:rPr>
              <a:t> generations.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Mind: t=</a:t>
            </a:r>
            <a:r>
              <a:rPr lang="en-GB" dirty="0">
                <a:solidFill>
                  <a:srgbClr val="0000FF"/>
                </a:solidFill>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selfing</a:t>
            </a:r>
            <a:r>
              <a:rPr lang="en-GB" dirty="0">
                <a:latin typeface="Arial" panose="020B0604020202020204" pitchFamily="34" charset="0"/>
                <a:cs typeface="Arial" panose="020B0604020202020204" pitchFamily="34" charset="0"/>
              </a:rPr>
              <a:t> generations do bring you to generation F</a:t>
            </a:r>
            <a:r>
              <a:rPr lang="en-GB" dirty="0">
                <a:solidFill>
                  <a:srgbClr val="0000FF"/>
                </a:solidFill>
                <a:latin typeface="Arial" panose="020B0604020202020204" pitchFamily="34" charset="0"/>
                <a:cs typeface="Arial" panose="020B0604020202020204" pitchFamily="34" charset="0"/>
              </a:rPr>
              <a:t>3 </a:t>
            </a:r>
            <a:r>
              <a:rPr lang="en-GB" dirty="0">
                <a:latin typeface="Arial" panose="020B0604020202020204" pitchFamily="34" charset="0"/>
                <a:cs typeface="Arial" panose="020B0604020202020204" pitchFamily="34" charset="0"/>
              </a:rPr>
              <a:t>(</a:t>
            </a:r>
            <a:r>
              <a:rPr lang="en-GB" dirty="0" err="1">
                <a:solidFill>
                  <a:schemeClr val="tx1">
                    <a:lumMod val="50000"/>
                    <a:lumOff val="50000"/>
                  </a:schemeClr>
                </a:solidFill>
                <a:latin typeface="Arial" panose="020B0604020202020204" pitchFamily="34" charset="0"/>
                <a:cs typeface="Arial" panose="020B0604020202020204" pitchFamily="34" charset="0"/>
              </a:rPr>
              <a:t>synon</a:t>
            </a:r>
            <a:r>
              <a:rPr lang="en-GB" dirty="0">
                <a:solidFill>
                  <a:schemeClr val="tx1">
                    <a:lumMod val="50000"/>
                    <a:lumOff val="50000"/>
                  </a:schemeClr>
                </a:solidFill>
                <a:latin typeface="Arial" panose="020B0604020202020204" pitchFamily="34" charset="0"/>
                <a:cs typeface="Arial" panose="020B0604020202020204" pitchFamily="34" charset="0"/>
              </a:rPr>
              <a:t>. to S</a:t>
            </a:r>
            <a:r>
              <a:rPr lang="en-GB" dirty="0">
                <a:solidFill>
                  <a:srgbClr val="0000FF"/>
                </a:solidFill>
                <a:latin typeface="Arial" panose="020B0604020202020204" pitchFamily="34" charset="0"/>
                <a:cs typeface="Arial" panose="020B0604020202020204" pitchFamily="34" charset="0"/>
              </a:rPr>
              <a:t>2 in ‘maize-language’</a:t>
            </a:r>
            <a:r>
              <a:rPr lang="en-GB" dirty="0">
                <a:latin typeface="Arial" panose="020B0604020202020204" pitchFamily="34" charset="0"/>
                <a:cs typeface="Arial" panose="020B0604020202020204" pitchFamily="34" charset="0"/>
              </a:rPr>
              <a:t>).</a:t>
            </a:r>
            <a:endParaRPr lang="en-GB" dirty="0"/>
          </a:p>
        </p:txBody>
      </p:sp>
      <p:sp>
        <p:nvSpPr>
          <p:cNvPr id="13" name="Right Triangle 12"/>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71999" y="573051"/>
            <a:ext cx="6385291" cy="3785643"/>
            <a:chOff x="71999" y="573051"/>
            <a:chExt cx="6385291" cy="3785643"/>
          </a:xfrm>
        </p:grpSpPr>
        <p:sp>
          <p:nvSpPr>
            <p:cNvPr id="5" name="Rectangle 4"/>
            <p:cNvSpPr/>
            <p:nvPr/>
          </p:nvSpPr>
          <p:spPr>
            <a:xfrm>
              <a:off x="71999" y="573051"/>
              <a:ext cx="6385291" cy="37856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116695" y="601008"/>
              <a:ext cx="6291818" cy="3600000"/>
              <a:chOff x="15691" y="601008"/>
              <a:chExt cx="6291818" cy="3600000"/>
            </a:xfrm>
          </p:grpSpPr>
          <p:pic>
            <p:nvPicPr>
              <p:cNvPr id="12" name="Picture 11"/>
              <p:cNvPicPr>
                <a:picLocks noChangeAspect="1"/>
              </p:cNvPicPr>
              <p:nvPr/>
            </p:nvPicPr>
            <p:blipFill>
              <a:blip r:embed="rId2"/>
              <a:stretch>
                <a:fillRect/>
              </a:stretch>
            </p:blipFill>
            <p:spPr>
              <a:xfrm>
                <a:off x="15691" y="601008"/>
                <a:ext cx="6291818" cy="3600000"/>
              </a:xfrm>
              <a:prstGeom prst="rect">
                <a:avLst/>
              </a:prstGeom>
            </p:spPr>
          </p:pic>
          <p:grpSp>
            <p:nvGrpSpPr>
              <p:cNvPr id="2" name="Gruppieren 1"/>
              <p:cNvGrpSpPr/>
              <p:nvPr/>
            </p:nvGrpSpPr>
            <p:grpSpPr>
              <a:xfrm>
                <a:off x="2566043" y="1592501"/>
                <a:ext cx="2793749" cy="981887"/>
                <a:chOff x="3801979" y="2056734"/>
                <a:chExt cx="3529263" cy="1333580"/>
              </a:xfrm>
            </p:grpSpPr>
            <p:cxnSp>
              <p:nvCxnSpPr>
                <p:cNvPr id="9" name="Straight Arrow Connector 16"/>
                <p:cNvCxnSpPr>
                  <a:stCxn id="8" idx="2"/>
                </p:cNvCxnSpPr>
                <p:nvPr/>
              </p:nvCxnSpPr>
              <p:spPr>
                <a:xfrm flipH="1">
                  <a:off x="3801979" y="2236734"/>
                  <a:ext cx="1478018" cy="1148150"/>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19"/>
                <p:cNvCxnSpPr>
                  <a:stCxn id="8" idx="6"/>
                </p:cNvCxnSpPr>
                <p:nvPr/>
              </p:nvCxnSpPr>
              <p:spPr>
                <a:xfrm>
                  <a:off x="5639997" y="2236734"/>
                  <a:ext cx="1691245" cy="1148150"/>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22"/>
                <p:cNvCxnSpPr>
                  <a:stCxn id="8" idx="4"/>
                </p:cNvCxnSpPr>
                <p:nvPr/>
              </p:nvCxnSpPr>
              <p:spPr>
                <a:xfrm>
                  <a:off x="5459997" y="2416734"/>
                  <a:ext cx="26403" cy="973580"/>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Oval 15"/>
                <p:cNvSpPr/>
                <p:nvPr/>
              </p:nvSpPr>
              <p:spPr>
                <a:xfrm>
                  <a:off x="5279997" y="2056734"/>
                  <a:ext cx="360000" cy="360000"/>
                </a:xfrm>
                <a:prstGeom prst="ellipse">
                  <a:avLst/>
                </a:prstGeom>
                <a:pattFill prst="wdDnDiag">
                  <a:fgClr>
                    <a:srgbClr val="0000FF"/>
                  </a:fgClr>
                  <a:bgClr>
                    <a:schemeClr val="tx1"/>
                  </a:bgClr>
                </a:patt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Box 13"/>
              <p:cNvSpPr txBox="1"/>
              <p:nvPr/>
            </p:nvSpPr>
            <p:spPr>
              <a:xfrm>
                <a:off x="3217333" y="1304337"/>
                <a:ext cx="1697563" cy="307777"/>
              </a:xfrm>
              <a:prstGeom prst="rect">
                <a:avLst/>
              </a:prstGeom>
              <a:solidFill>
                <a:schemeClr val="bg1">
                  <a:lumMod val="65000"/>
                </a:schemeClr>
              </a:solidFill>
            </p:spPr>
            <p:txBody>
              <a:bodyPr wrap="square" rtlCol="0">
                <a:spAutoFit/>
              </a:bodyPr>
              <a:lstStyle/>
              <a:p>
                <a:r>
                  <a:rPr lang="de-DE" sz="1400" b="1" u="sng" dirty="0" err="1">
                    <a:solidFill>
                      <a:schemeClr val="bg1"/>
                    </a:solidFill>
                    <a:latin typeface="Arial" panose="020B0604020202020204" pitchFamily="34" charset="0"/>
                    <a:cs typeface="Arial" panose="020B0604020202020204" pitchFamily="34" charset="0"/>
                  </a:rPr>
                  <a:t>Heterozygous</a:t>
                </a:r>
                <a:r>
                  <a:rPr lang="de-DE" sz="1400" b="1" u="sng" dirty="0">
                    <a:solidFill>
                      <a:schemeClr val="bg1"/>
                    </a:solidFill>
                    <a:latin typeface="Arial" panose="020B0604020202020204" pitchFamily="34" charset="0"/>
                    <a:cs typeface="Arial" panose="020B0604020202020204" pitchFamily="34" charset="0"/>
                  </a:rPr>
                  <a:t> </a:t>
                </a:r>
                <a:r>
                  <a:rPr lang="de-DE" sz="1400" b="1" u="sng" dirty="0" err="1">
                    <a:solidFill>
                      <a:schemeClr val="bg1"/>
                    </a:solidFill>
                    <a:latin typeface="Arial" panose="020B0604020202020204" pitchFamily="34" charset="0"/>
                    <a:cs typeface="Arial" panose="020B0604020202020204" pitchFamily="34" charset="0"/>
                  </a:rPr>
                  <a:t>for</a:t>
                </a:r>
                <a:endParaRPr lang="en-GB" sz="1400" b="1" u="sng" dirty="0">
                  <a:solidFill>
                    <a:schemeClr val="bg1"/>
                  </a:solidFill>
                  <a:latin typeface="Arial" panose="020B0604020202020204" pitchFamily="34" charset="0"/>
                  <a:cs typeface="Arial" panose="020B0604020202020204" pitchFamily="34" charset="0"/>
                </a:endParaRPr>
              </a:p>
            </p:txBody>
          </p:sp>
        </p:grpSp>
      </p:grpSp>
      <p:sp>
        <p:nvSpPr>
          <p:cNvPr id="15" name="Textfeld 5"/>
          <p:cNvSpPr txBox="1"/>
          <p:nvPr/>
        </p:nvSpPr>
        <p:spPr>
          <a:xfrm>
            <a:off x="11299798" y="6377863"/>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9</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989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5935</Words>
  <Application>Microsoft Office PowerPoint</Application>
  <PresentationFormat>Widescreen</PresentationFormat>
  <Paragraphs>408</Paragraphs>
  <Slides>36</Slides>
  <Notes>0</Notes>
  <HiddenSlides>0</HiddenSlides>
  <MMClips>1</MMClips>
  <ScaleCrop>false</ScaleCrop>
  <HeadingPairs>
    <vt:vector size="10" baseType="variant">
      <vt:variant>
        <vt:lpstr>Fonts Used</vt:lpstr>
      </vt:variant>
      <vt:variant>
        <vt:i4>10</vt:i4>
      </vt:variant>
      <vt:variant>
        <vt:lpstr>Theme</vt:lpstr>
      </vt:variant>
      <vt:variant>
        <vt:i4>1</vt:i4>
      </vt:variant>
      <vt:variant>
        <vt:lpstr>Links</vt:lpstr>
      </vt:variant>
      <vt:variant>
        <vt:i4>6</vt:i4>
      </vt:variant>
      <vt:variant>
        <vt:lpstr>Embedded OLE Servers</vt:lpstr>
      </vt:variant>
      <vt:variant>
        <vt:i4>2</vt:i4>
      </vt:variant>
      <vt:variant>
        <vt:lpstr>Slide Titles</vt:lpstr>
      </vt:variant>
      <vt:variant>
        <vt:i4>36</vt:i4>
      </vt:variant>
    </vt:vector>
  </HeadingPairs>
  <TitlesOfParts>
    <vt:vector size="55" baseType="lpstr">
      <vt:lpstr>Arial</vt:lpstr>
      <vt:lpstr>Arial Narrow</vt:lpstr>
      <vt:lpstr>Calibri</vt:lpstr>
      <vt:lpstr>Calibri Light</vt:lpstr>
      <vt:lpstr>Cambria Math</vt:lpstr>
      <vt:lpstr>Courier New</vt:lpstr>
      <vt:lpstr>inherit</vt:lpstr>
      <vt:lpstr>Lucida Handwriting</vt:lpstr>
      <vt:lpstr>Old English Text MT</vt:lpstr>
      <vt:lpstr>Wingdings</vt:lpstr>
      <vt:lpstr>Office Theme</vt:lpstr>
      <vt:lpstr>file:///C:\Göttingen\W.Link\Daten%20(D)\pdf-Dateien\Für%20Lehre\ab%20Februar%202022\Several%20selffertilizing%20species.docx</vt:lpstr>
      <vt:lpstr>file:///C:\Göttingen\W.Link\Daten%20(D)\pdf-Dateien\Für%20Lehre\ab%20Februar%202022\Heterozygosity-does-not-show-panmictic-index.docx</vt:lpstr>
      <vt:lpstr>file:///C:\Göttingen\W.Link\Daten%20(D)\pdf-Dateien\Für%20Lehre\ab%20Februar%202022\Heterozygosity-does-not-show-panmictic-index.docx</vt:lpstr>
      <vt:lpstr>file:///C:\Göttingen\W.Link\Daten%20(D)\pdf-Dateien\Für%20Lehre\ab%20Februar%202022\only%20the%20ibd%20homoz%20is%20inbred%20relevant%20table.docx</vt:lpstr>
      <vt:lpstr>file:///C:\Göttingen\W.Link\Daten%20(D)\pdf-Dateien\Für%20Lehre\ab%20Februar%202022\only%20the%20ibd%20homoz%20is%20inbred%20relevant%20table.docx</vt:lpstr>
      <vt:lpstr>file:///C:\Göttingen\W.Link\Daten%20(D)\pdf-Dateien\Für%20Lehre\ab%20Februar%202022\only%20the%20ibd%20homoz%20is%20inbred%20relevant%20table.docx</vt:lpstr>
      <vt:lpstr>Photo Editor-Foto</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QQQ</dc:creator>
  <cp:lastModifiedBy>Wolfgang</cp:lastModifiedBy>
  <cp:revision>639</cp:revision>
  <dcterms:created xsi:type="dcterms:W3CDTF">2022-04-20T10:54:57Z</dcterms:created>
  <dcterms:modified xsi:type="dcterms:W3CDTF">2026-06-29T09:27:16Z</dcterms:modified>
</cp:coreProperties>
</file>